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445" r:id="rId2"/>
    <p:sldId id="446" r:id="rId3"/>
    <p:sldId id="261" r:id="rId4"/>
    <p:sldId id="444" r:id="rId5"/>
    <p:sldId id="443" r:id="rId6"/>
    <p:sldId id="356" r:id="rId7"/>
    <p:sldId id="338" r:id="rId8"/>
    <p:sldId id="341" r:id="rId9"/>
    <p:sldId id="342" r:id="rId10"/>
    <p:sldId id="425" r:id="rId11"/>
    <p:sldId id="429" r:id="rId12"/>
    <p:sldId id="305" r:id="rId13"/>
    <p:sldId id="426" r:id="rId14"/>
    <p:sldId id="428" r:id="rId15"/>
    <p:sldId id="314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tyana Chernetskaya" initials="TC" lastIdx="1" clrIdx="0">
    <p:extLst>
      <p:ext uri="{19B8F6BF-5375-455C-9EA6-DF929625EA0E}">
        <p15:presenceInfo xmlns:p15="http://schemas.microsoft.com/office/powerpoint/2012/main" userId="a4e3bf509c4a8b2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0000"/>
    <a:srgbClr val="5480A8"/>
    <a:srgbClr val="425B93"/>
    <a:srgbClr val="D55049"/>
    <a:srgbClr val="79B3E8"/>
    <a:srgbClr val="7AD0E1"/>
    <a:srgbClr val="4C92D0"/>
    <a:srgbClr val="FB973C"/>
    <a:srgbClr val="D5222F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7" autoAdjust="0"/>
    <p:restoredTop sz="89015" autoAdjust="0"/>
  </p:normalViewPr>
  <p:slideViewPr>
    <p:cSldViewPr snapToGrid="0">
      <p:cViewPr varScale="1">
        <p:scale>
          <a:sx n="77" d="100"/>
          <a:sy n="77" d="100"/>
        </p:scale>
        <p:origin x="773" y="5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9" d="100"/>
          <a:sy n="89" d="100"/>
        </p:scale>
        <p:origin x="-348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CC8A8F-2CA4-40D4-8C33-89D75A2EBCC4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D5BD2-9F50-4FB3-BCE6-7A51A0814E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4818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Основные возможности системы программ «1С:Образование 5. Школа» соответствуют</a:t>
            </a:r>
            <a:r>
              <a:rPr lang="ru-RU" baseline="0" dirty="0"/>
              <a:t> мировым и национальным трендам развития электронного обучения. Данная программа позволяет создать в школе цифровую образовательную среду, соответствующую тем требованиям, который предъявляются к этой среде в рамках проекта «Цифровая школа».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A46EFB-94C5-41CB-A669-03019117BB16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0504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60000" indent="-355600" algn="just">
              <a:lnSpc>
                <a:spcPct val="90000"/>
              </a:lnSpc>
              <a:spcBef>
                <a:spcPts val="600"/>
              </a:spcBef>
              <a:defRPr/>
            </a:pPr>
            <a:r>
              <a:rPr lang="ru-RU" dirty="0"/>
              <a:t>Учебные</a:t>
            </a:r>
            <a:r>
              <a:rPr lang="ru-RU" baseline="0" dirty="0"/>
              <a:t> пособия 1С:Школа представляют собой завершенные линейки интерактивных учебных курсов по основным школьным предметам. Разработка интерактивных учебных пособий ведется </a:t>
            </a:r>
            <a:r>
              <a:rPr lang="ru-RU" sz="1200" dirty="0"/>
              <a:t>с 1996 г. Над каждым продуктом работает коллектив опытных в создании электронных учебных материалов авторов, профессиональных разработчиков, редакторов, корректоров и программистов. </a:t>
            </a:r>
          </a:p>
          <a:p>
            <a:pPr marL="360000" indent="-355600" algn="just">
              <a:lnSpc>
                <a:spcPct val="90000"/>
              </a:lnSpc>
              <a:spcBef>
                <a:spcPts val="600"/>
              </a:spcBef>
              <a:defRPr/>
            </a:pPr>
            <a:r>
              <a:rPr lang="ru-RU" sz="1200" dirty="0"/>
              <a:t>Фирма «1С» имеет опыт сотрудничества с </a:t>
            </a:r>
            <a:r>
              <a:rPr lang="ru-RU" sz="1200" dirty="0" err="1"/>
              <a:t>Минобрнауки</a:t>
            </a:r>
            <a:r>
              <a:rPr lang="ru-RU" sz="1200" dirty="0"/>
              <a:t> России, ведущими книжными издательствами России, другими разработчиками ресурсов и платформ</a:t>
            </a:r>
          </a:p>
          <a:p>
            <a:pPr marL="360000" indent="-355600" algn="just">
              <a:lnSpc>
                <a:spcPct val="90000"/>
              </a:lnSpc>
              <a:spcBef>
                <a:spcPts val="600"/>
              </a:spcBef>
              <a:defRPr/>
            </a:pPr>
            <a:r>
              <a:rPr lang="ru-RU" sz="1200" dirty="0"/>
              <a:t>Всего реализовано более 5 млн. копий компьютерных образовательных программ «1С».</a:t>
            </a:r>
            <a:r>
              <a:rPr lang="ru-RU" sz="1200" baseline="0" dirty="0"/>
              <a:t> </a:t>
            </a:r>
            <a:r>
              <a:rPr lang="ru-RU" sz="1200" dirty="0"/>
              <a:t>Разработки «1С» отмечены Премиями Правительства России в области науки и техники и в области образования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A46EFB-94C5-41CB-A669-03019117BB16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28604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D5BD2-9F50-4FB3-BCE6-7A51A0814E6E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4151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aseline="0" dirty="0"/>
              <a:t>  Задача цифровой образовательной среды школы – включение учителя и ученика в учебный процесс из любой точки пространства, где есть интернет, построение индивидуальных образовательных траекторий, организация учебного обсуждения и совместной работы над заданием учителя, учебным исследование или проектом. Такие возможности ученику и педагогу предоставляет платформа «1С:Образование 5. Школа»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A46EFB-94C5-41CB-A669-03019117BB16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0827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>
            <a:extLst>
              <a:ext uri="{FF2B5EF4-FFF2-40B4-BE49-F238E27FC236}">
                <a16:creationId xmlns:a16="http://schemas.microsoft.com/office/drawing/2014/main" id="{68EE1634-3DC3-4B39-8ACF-DC0EFD4C73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Заметки 2">
            <a:extLst>
              <a:ext uri="{FF2B5EF4-FFF2-40B4-BE49-F238E27FC236}">
                <a16:creationId xmlns:a16="http://schemas.microsoft.com/office/drawing/2014/main" id="{D67BA08A-5675-4C14-B7F4-E66A7F111A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/>
              <a:t>Основные возможности системы программ «1С:Образование 5. Школа» соответствуют мировым и национальным трендам развития электронного обучения. Данная программа позволяет создать в школе цифровую образовательную среду, соответствующую тем требованиям, который предъявляются к этой среде в рамках проекта «Цифровая школа».</a:t>
            </a:r>
          </a:p>
        </p:txBody>
      </p:sp>
      <p:sp>
        <p:nvSpPr>
          <p:cNvPr id="9220" name="Номер слайда 3">
            <a:extLst>
              <a:ext uri="{FF2B5EF4-FFF2-40B4-BE49-F238E27FC236}">
                <a16:creationId xmlns:a16="http://schemas.microsoft.com/office/drawing/2014/main" id="{B540B98E-15A9-447B-BCC4-9F65F66D0F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BD18E7E-CFC7-49C2-95B0-FDC2124C000D}" type="slidenum">
              <a:rPr lang="ru-RU" altLang="ru-RU" smtClean="0">
                <a:latin typeface="Times New Roman" panose="02020603050405020304" pitchFamily="18" charset="0"/>
                <a:cs typeface="Arial" panose="020B0604020202020204" pitchFamily="34" charset="0"/>
              </a:rPr>
              <a:pPr/>
              <a:t>12</a:t>
            </a:fld>
            <a:endParaRPr lang="ru-RU" altLang="ru-RU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06A79-391C-4E36-8F5B-DA41981EE79D}" type="datetime1">
              <a:rPr lang="ru-RU" smtClean="0"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60E6-A09A-4B08-B80C-2A5EB59690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8918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BDE6E-F489-4E7A-A34A-4DCE9E0EEC02}" type="datetime1">
              <a:rPr lang="ru-RU" smtClean="0"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60E6-A09A-4B08-B80C-2A5EB59690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386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59A7-70A3-439C-A703-F6E6EA3A5F03}" type="datetime1">
              <a:rPr lang="ru-RU" smtClean="0"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60E6-A09A-4B08-B80C-2A5EB59690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3754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5360F-A7D7-4057-84FE-2EC21BF09B33}" type="datetime1">
              <a:rPr lang="ru-RU" smtClean="0"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60E6-A09A-4B08-B80C-2A5EB59690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260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752D1-4E29-49CB-A181-0DADDDF7E7F5}" type="datetime1">
              <a:rPr lang="ru-RU" smtClean="0"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60E6-A09A-4B08-B80C-2A5EB59690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2064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CD22B-6793-4BB1-A8C8-5BA9DD2EF506}" type="datetime1">
              <a:rPr lang="ru-RU" smtClean="0"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60E6-A09A-4B08-B80C-2A5EB59690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1285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12CF3-7D01-405F-93F4-9484ECDFD964}" type="datetime1">
              <a:rPr lang="ru-RU" smtClean="0"/>
              <a:t>02.12.2020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60E6-A09A-4B08-B80C-2A5EB59690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397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15563-33EC-4B91-BC0C-94C154CAE6F1}" type="datetime1">
              <a:rPr lang="ru-RU" smtClean="0"/>
              <a:t>02.12.2020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60E6-A09A-4B08-B80C-2A5EB59690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375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F73C4-8E34-4769-BC7B-E41FBA43F29A}" type="datetime1">
              <a:rPr lang="ru-RU" smtClean="0"/>
              <a:t>02.12.2020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60E6-A09A-4B08-B80C-2A5EB59690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195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D184E-4EEF-4891-85EC-43BBB6635570}" type="datetime1">
              <a:rPr lang="ru-RU" smtClean="0"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60E6-A09A-4B08-B80C-2A5EB59690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325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EEA7C-3DEE-45ED-8991-67782F23C507}" type="datetime1">
              <a:rPr lang="ru-RU" smtClean="0"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60E6-A09A-4B08-B80C-2A5EB59690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3411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7054" y="152400"/>
            <a:ext cx="10066746" cy="9382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352550"/>
            <a:ext cx="10515600" cy="4824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51898-9F36-4318-BAAB-FC3129233460}" type="datetime1">
              <a:rPr lang="ru-RU" smtClean="0"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60E6-A09A-4B08-B80C-2A5EB59690F2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Picture 16" descr="Layer 2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142877" y="152400"/>
            <a:ext cx="1144177" cy="900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19051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obrazovanie.1c.ru/events/2020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1c.ru/news/info.jsp?id=27515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hyperlink" Target="http://obrazovanie.1c.ru/education/cloud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obrazovanie.1c.ru/" TargetMode="External"/><Relationship Id="rId2" Type="http://schemas.openxmlformats.org/officeDocument/2006/relationships/hyperlink" Target="mailto:obr@1c.ru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obrazovanie.1c.ru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3783E6FE-5DD8-4190-9EBE-485A6A6B0A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000" dirty="0">
                <a:solidFill>
                  <a:srgbClr val="FF0000"/>
                </a:solidFill>
              </a:rPr>
              <a:t>Об опыте организации дистанционного обучения в колледжах на основе системы «1С:Образование»</a:t>
            </a:r>
          </a:p>
        </p:txBody>
      </p:sp>
      <p:sp>
        <p:nvSpPr>
          <p:cNvPr id="6" name="Подзаголовок 5">
            <a:extLst>
              <a:ext uri="{FF2B5EF4-FFF2-40B4-BE49-F238E27FC236}">
                <a16:creationId xmlns:a16="http://schemas.microsoft.com/office/drawing/2014/main" id="{80911E75-9F49-42DB-9E1A-C79F6C3237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4BDDA80-5A7E-4A1A-89A6-0926CCBEA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60E6-A09A-4B08-B80C-2A5EB59690F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4371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4D3132A-D96E-48BB-9929-591EB1F0E7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9177" y="1001721"/>
            <a:ext cx="3650625" cy="3251338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C362430-C5EC-443D-AF2C-EA46BECD31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96677" y="1979690"/>
            <a:ext cx="1838325" cy="12954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kern="0" dirty="0">
                <a:solidFill>
                  <a:srgbClr val="FF0000"/>
                </a:solidFill>
              </a:rPr>
              <a:t>Возможности для организации учебного процесса 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78898" y="1244612"/>
            <a:ext cx="6426570" cy="5292823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  <a:buClr>
                <a:srgbClr val="C00000"/>
              </a:buClr>
            </a:pPr>
            <a:r>
              <a:rPr lang="ru-RU" altLang="ru-RU" sz="2400" dirty="0"/>
              <a:t>Доступ преподавателей и студентов к цифровой библиотеке учебных материалов через интернет</a:t>
            </a:r>
          </a:p>
          <a:p>
            <a:pPr>
              <a:lnSpc>
                <a:spcPct val="80000"/>
              </a:lnSpc>
              <a:buClr>
                <a:srgbClr val="C00000"/>
              </a:buClr>
            </a:pPr>
            <a:r>
              <a:rPr lang="ru-RU" altLang="ru-RU" sz="2400" dirty="0"/>
              <a:t>Инструменты для создания авторских учебных материалов</a:t>
            </a:r>
          </a:p>
          <a:p>
            <a:pPr>
              <a:lnSpc>
                <a:spcPct val="80000"/>
              </a:lnSpc>
              <a:buClr>
                <a:srgbClr val="C00000"/>
              </a:buClr>
            </a:pPr>
            <a:r>
              <a:rPr lang="ru-RU" altLang="ru-RU" sz="2400" dirty="0"/>
              <a:t>Назначение студентам групповых и индивидуальных заданий с использованием цифровых ресурсов</a:t>
            </a:r>
          </a:p>
          <a:p>
            <a:pPr>
              <a:lnSpc>
                <a:spcPct val="80000"/>
              </a:lnSpc>
              <a:buClr>
                <a:srgbClr val="C00000"/>
              </a:buClr>
            </a:pPr>
            <a:r>
              <a:rPr lang="ru-RU" altLang="ru-RU" sz="2400" dirty="0"/>
              <a:t>Автоматическая оценка выполнения тестовых заданий</a:t>
            </a:r>
          </a:p>
          <a:p>
            <a:pPr>
              <a:lnSpc>
                <a:spcPct val="80000"/>
              </a:lnSpc>
              <a:buClr>
                <a:srgbClr val="C00000"/>
              </a:buClr>
            </a:pPr>
            <a:r>
              <a:rPr lang="ru-RU" altLang="ru-RU" sz="2400" dirty="0"/>
              <a:t>Детальное информирование преподавателя о ходе самостоятельной работы учащегося в процессе выполнения задания</a:t>
            </a:r>
          </a:p>
          <a:p>
            <a:pPr>
              <a:lnSpc>
                <a:spcPct val="80000"/>
              </a:lnSpc>
              <a:buClr>
                <a:srgbClr val="C00000"/>
              </a:buClr>
            </a:pPr>
            <a:r>
              <a:rPr lang="ru-RU" altLang="ru-RU" sz="2400" dirty="0"/>
              <a:t>Учет дистанционных занятий</a:t>
            </a:r>
          </a:p>
          <a:p>
            <a:pPr>
              <a:lnSpc>
                <a:spcPct val="80000"/>
              </a:lnSpc>
              <a:buClr>
                <a:srgbClr val="C00000"/>
              </a:buClr>
            </a:pPr>
            <a:r>
              <a:rPr lang="ru-RU" altLang="ru-RU" sz="2400" dirty="0"/>
              <a:t>Возможности для совместной работы и общения </a:t>
            </a:r>
          </a:p>
          <a:p>
            <a:pPr>
              <a:lnSpc>
                <a:spcPct val="80000"/>
              </a:lnSpc>
              <a:buClr>
                <a:srgbClr val="C00000"/>
              </a:buClr>
            </a:pPr>
            <a:r>
              <a:rPr lang="ru-RU" altLang="ru-RU" sz="2400" dirty="0"/>
              <a:t>Возможности для интеграции с сервисами для проведения вебинаров </a:t>
            </a:r>
          </a:p>
          <a:p>
            <a:endParaRPr lang="ru-RU" altLang="ru-RU" sz="2400" dirty="0"/>
          </a:p>
          <a:p>
            <a:pPr>
              <a:lnSpc>
                <a:spcPct val="80000"/>
              </a:lnSpc>
            </a:pPr>
            <a:endParaRPr lang="ru-RU" altLang="ru-RU" sz="2400" dirty="0"/>
          </a:p>
          <a:p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C014117-32DE-4A1E-B203-3EE8C324FEA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89844" y="3667925"/>
            <a:ext cx="3372468" cy="2869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599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3E67F46-5324-4D08-8DB9-BE94DF73B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773431"/>
            <a:ext cx="6139070" cy="1311137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Видеоматериалы по работе с системой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http://obrazovanie.1c.ru/events/2020/</a:t>
            </a:r>
            <a:r>
              <a:rPr lang="ru-RU" dirty="0"/>
              <a:t>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C067E9-497B-4BC9-9D5C-FBEAF12C5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60E6-A09A-4B08-B80C-2A5EB59690F2}" type="slidenum">
              <a:rPr lang="ru-RU" smtClean="0"/>
              <a:pPr/>
              <a:t>11</a:t>
            </a:fld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1B0D01F-CF37-4784-BE3E-4ADD7D699B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616" y="0"/>
            <a:ext cx="5173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3086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>
            <a:extLst>
              <a:ext uri="{FF2B5EF4-FFF2-40B4-BE49-F238E27FC236}">
                <a16:creationId xmlns:a16="http://schemas.microsoft.com/office/drawing/2014/main" id="{DF40079F-49F1-431F-97F0-58CD88A4ED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86063" y="491608"/>
            <a:ext cx="9296676" cy="433387"/>
          </a:xfrm>
        </p:spPr>
        <p:txBody>
          <a:bodyPr>
            <a:noAutofit/>
          </a:bodyPr>
          <a:lstStyle/>
          <a:p>
            <a:r>
              <a:rPr lang="ru-RU" altLang="ru-RU" sz="2800" kern="0" dirty="0">
                <a:solidFill>
                  <a:srgbClr val="FF0000"/>
                </a:solidFill>
              </a:rPr>
              <a:t>Система «1С:Образование»: продажи доступа через интернет с 17 августа 2020 г.</a:t>
            </a: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F013F1FF-049A-4A43-B241-88E51434A908}"/>
              </a:ext>
            </a:extLst>
          </p:cNvPr>
          <p:cNvSpPr txBox="1">
            <a:spLocks/>
          </p:cNvSpPr>
          <p:nvPr/>
        </p:nvSpPr>
        <p:spPr bwMode="auto">
          <a:xfrm>
            <a:off x="7134225" y="3132138"/>
            <a:ext cx="2349500" cy="323850"/>
          </a:xfrm>
          <a:prstGeom prst="rect">
            <a:avLst/>
          </a:prstGeom>
          <a:noFill/>
          <a:ln>
            <a:noFill/>
          </a:ln>
        </p:spPr>
        <p:txBody>
          <a:bodyPr lIns="68580" tIns="34290" rIns="68580" bIns="3429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2000">
                <a:solidFill>
                  <a:schemeClr val="tx1"/>
                </a:solidFill>
                <a:latin typeface="Futura PT Demi" panose="020B0702020204020303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>
                <a:solidFill>
                  <a:schemeClr val="tx1"/>
                </a:solidFill>
                <a:latin typeface="Futura PT Demi" panose="020B0702020204020303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600">
                <a:solidFill>
                  <a:schemeClr val="tx1"/>
                </a:solidFill>
                <a:latin typeface="Futura PT Demi" panose="020B0702020204020303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400">
                <a:solidFill>
                  <a:schemeClr val="tx1"/>
                </a:solidFill>
                <a:latin typeface="Futura PT Demi" panose="020B0702020204020303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Futura PT Demi" panose="020B0702020204020303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  <a:defRPr/>
            </a:pPr>
            <a:endParaRPr lang="ru-RU" sz="1200" kern="0" dirty="0"/>
          </a:p>
        </p:txBody>
      </p:sp>
      <p:sp>
        <p:nvSpPr>
          <p:cNvPr id="10" name="Объект 2">
            <a:extLst>
              <a:ext uri="{FF2B5EF4-FFF2-40B4-BE49-F238E27FC236}">
                <a16:creationId xmlns:a16="http://schemas.microsoft.com/office/drawing/2014/main" id="{F4DEAEF4-280D-4CBB-8186-C5B3DF189ABC}"/>
              </a:ext>
            </a:extLst>
          </p:cNvPr>
          <p:cNvSpPr txBox="1">
            <a:spLocks/>
          </p:cNvSpPr>
          <p:nvPr/>
        </p:nvSpPr>
        <p:spPr bwMode="auto">
          <a:xfrm>
            <a:off x="4935538" y="3429000"/>
            <a:ext cx="2347912" cy="323850"/>
          </a:xfrm>
          <a:prstGeom prst="rect">
            <a:avLst/>
          </a:prstGeom>
          <a:noFill/>
          <a:ln>
            <a:noFill/>
          </a:ln>
        </p:spPr>
        <p:txBody>
          <a:bodyPr lIns="68580" tIns="34290" rIns="68580" bIns="3429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2000">
                <a:solidFill>
                  <a:schemeClr val="tx1"/>
                </a:solidFill>
                <a:latin typeface="Futura PT Demi" panose="020B0702020204020303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>
                <a:solidFill>
                  <a:schemeClr val="tx1"/>
                </a:solidFill>
                <a:latin typeface="Futura PT Demi" panose="020B0702020204020303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600">
                <a:solidFill>
                  <a:schemeClr val="tx1"/>
                </a:solidFill>
                <a:latin typeface="Futura PT Demi" panose="020B0702020204020303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400">
                <a:solidFill>
                  <a:schemeClr val="tx1"/>
                </a:solidFill>
                <a:latin typeface="Futura PT Demi" panose="020B0702020204020303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Futura PT Demi" panose="020B0702020204020303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  <a:defRPr/>
            </a:pPr>
            <a:endParaRPr lang="ru-RU" sz="1200" kern="0" dirty="0"/>
          </a:p>
        </p:txBody>
      </p:sp>
      <p:sp>
        <p:nvSpPr>
          <p:cNvPr id="12" name="Объект 2">
            <a:extLst>
              <a:ext uri="{FF2B5EF4-FFF2-40B4-BE49-F238E27FC236}">
                <a16:creationId xmlns:a16="http://schemas.microsoft.com/office/drawing/2014/main" id="{FD47C6FC-A37E-4EA1-9B99-A63D03EE96C9}"/>
              </a:ext>
            </a:extLst>
          </p:cNvPr>
          <p:cNvSpPr txBox="1">
            <a:spLocks/>
          </p:cNvSpPr>
          <p:nvPr/>
        </p:nvSpPr>
        <p:spPr bwMode="auto">
          <a:xfrm>
            <a:off x="5016500" y="5416550"/>
            <a:ext cx="2347913" cy="323850"/>
          </a:xfrm>
          <a:prstGeom prst="rect">
            <a:avLst/>
          </a:prstGeom>
          <a:noFill/>
          <a:ln>
            <a:noFill/>
          </a:ln>
        </p:spPr>
        <p:txBody>
          <a:bodyPr lIns="68580" tIns="34290" rIns="68580" bIns="3429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2000">
                <a:solidFill>
                  <a:schemeClr val="tx1"/>
                </a:solidFill>
                <a:latin typeface="Futura PT Demi" panose="020B0702020204020303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>
                <a:solidFill>
                  <a:schemeClr val="tx1"/>
                </a:solidFill>
                <a:latin typeface="Futura PT Demi" panose="020B0702020204020303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600">
                <a:solidFill>
                  <a:schemeClr val="tx1"/>
                </a:solidFill>
                <a:latin typeface="Futura PT Demi" panose="020B0702020204020303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400">
                <a:solidFill>
                  <a:schemeClr val="tx1"/>
                </a:solidFill>
                <a:latin typeface="Futura PT Demi" panose="020B0702020204020303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Futura PT Demi" panose="020B0702020204020303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  <a:defRPr/>
            </a:pPr>
            <a:endParaRPr lang="ru-RU" sz="1200" kern="0" dirty="0"/>
          </a:p>
        </p:txBody>
      </p:sp>
      <p:sp>
        <p:nvSpPr>
          <p:cNvPr id="14" name="Объект 2">
            <a:extLst>
              <a:ext uri="{FF2B5EF4-FFF2-40B4-BE49-F238E27FC236}">
                <a16:creationId xmlns:a16="http://schemas.microsoft.com/office/drawing/2014/main" id="{E47DD6B3-D9CD-4647-B527-DDA38B49F7B3}"/>
              </a:ext>
            </a:extLst>
          </p:cNvPr>
          <p:cNvSpPr txBox="1">
            <a:spLocks/>
          </p:cNvSpPr>
          <p:nvPr/>
        </p:nvSpPr>
        <p:spPr bwMode="auto">
          <a:xfrm>
            <a:off x="7175500" y="4848225"/>
            <a:ext cx="2349500" cy="323850"/>
          </a:xfrm>
          <a:prstGeom prst="rect">
            <a:avLst/>
          </a:prstGeom>
          <a:noFill/>
          <a:ln>
            <a:noFill/>
          </a:ln>
        </p:spPr>
        <p:txBody>
          <a:bodyPr lIns="68580" tIns="34290" rIns="68580" bIns="3429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2000">
                <a:solidFill>
                  <a:schemeClr val="tx1"/>
                </a:solidFill>
                <a:latin typeface="Futura PT Demi" panose="020B0702020204020303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>
                <a:solidFill>
                  <a:schemeClr val="tx1"/>
                </a:solidFill>
                <a:latin typeface="Futura PT Demi" panose="020B0702020204020303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600">
                <a:solidFill>
                  <a:schemeClr val="tx1"/>
                </a:solidFill>
                <a:latin typeface="Futura PT Demi" panose="020B0702020204020303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400">
                <a:solidFill>
                  <a:schemeClr val="tx1"/>
                </a:solidFill>
                <a:latin typeface="Futura PT Demi" panose="020B0702020204020303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Futura PT Demi" panose="020B0702020204020303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  <a:defRPr/>
            </a:pPr>
            <a:endParaRPr lang="ru-RU" sz="1200" kern="0" dirty="0"/>
          </a:p>
        </p:txBody>
      </p:sp>
      <p:sp>
        <p:nvSpPr>
          <p:cNvPr id="8199" name="TextBox 12">
            <a:extLst>
              <a:ext uri="{FF2B5EF4-FFF2-40B4-BE49-F238E27FC236}">
                <a16:creationId xmlns:a16="http://schemas.microsoft.com/office/drawing/2014/main" id="{7D3A2FEC-EEAC-4525-A948-F4DD56C86D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488" y="1935922"/>
            <a:ext cx="4747799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Char char="•"/>
              <a:defRPr sz="2000">
                <a:solidFill>
                  <a:schemeClr val="tx1"/>
                </a:solidFill>
                <a:latin typeface="Futura PT Demi" pitchFamily="34" charset="-52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Char char="•"/>
              <a:defRPr>
                <a:solidFill>
                  <a:schemeClr val="tx1"/>
                </a:solidFill>
                <a:latin typeface="Futura PT Demi" pitchFamily="34" charset="-52"/>
              </a:defRPr>
            </a:lvl2pPr>
            <a:lvl3pPr marL="1143000" indent="-228600">
              <a:spcBef>
                <a:spcPct val="20000"/>
              </a:spcBef>
              <a:buClr>
                <a:srgbClr val="CC0000"/>
              </a:buClr>
              <a:buChar char="•"/>
              <a:defRPr sz="1600">
                <a:solidFill>
                  <a:schemeClr val="tx1"/>
                </a:solidFill>
                <a:latin typeface="Futura PT Demi" pitchFamily="34" charset="-52"/>
              </a:defRPr>
            </a:lvl3pPr>
            <a:lvl4pPr marL="1600200" indent="-228600">
              <a:spcBef>
                <a:spcPct val="20000"/>
              </a:spcBef>
              <a:buClr>
                <a:srgbClr val="CC0000"/>
              </a:buClr>
              <a:buChar char="•"/>
              <a:defRPr sz="1400">
                <a:solidFill>
                  <a:schemeClr val="tx1"/>
                </a:solidFill>
                <a:latin typeface="Futura PT Demi" pitchFamily="34" charset="-52"/>
              </a:defRPr>
            </a:lvl4pPr>
            <a:lvl5pPr marL="2057400" indent="-228600">
              <a:spcBef>
                <a:spcPct val="20000"/>
              </a:spcBef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Futura PT Demi" pitchFamily="34" charset="-5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Futura PT Demi" pitchFamily="34" charset="-5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Futura PT Demi" pitchFamily="34" charset="-5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Futura PT Demi" pitchFamily="34" charset="-5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Futura PT Demi" pitchFamily="34" charset="-52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 sz="1800" dirty="0">
                <a:latin typeface="Arial" panose="020B0604020202020204" pitchFamily="34" charset="0"/>
              </a:rPr>
              <a:t>Информация для пользователей и партнеров №27515 от 17.08.2020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ru-RU" sz="1800" dirty="0">
                <a:latin typeface="Arial" panose="020B0604020202020204" pitchFamily="34" charset="0"/>
                <a:hlinkClick r:id="rId3"/>
              </a:rPr>
              <a:t>https://1c.ru/news/info.jsp?id=27515</a:t>
            </a:r>
            <a:r>
              <a:rPr lang="ru-RU" altLang="ru-RU" sz="1800" dirty="0">
                <a:latin typeface="Arial" panose="020B0604020202020204" pitchFamily="34" charset="0"/>
              </a:rPr>
              <a:t>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ru-RU" altLang="ru-RU" sz="18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 sz="1800" dirty="0">
                <a:latin typeface="Arial" panose="020B0604020202020204" pitchFamily="34" charset="0"/>
              </a:rPr>
              <a:t>Стоимость подключения – </a:t>
            </a:r>
            <a:r>
              <a:rPr lang="ru-RU" altLang="ru-RU" sz="1800" dirty="0">
                <a:solidFill>
                  <a:srgbClr val="FF0000"/>
                </a:solidFill>
                <a:latin typeface="Arial" panose="020B0604020202020204" pitchFamily="34" charset="0"/>
              </a:rPr>
              <a:t>19 990 р </a:t>
            </a:r>
            <a:r>
              <a:rPr lang="ru-RU" altLang="ru-RU" sz="1800" dirty="0">
                <a:latin typeface="Arial" panose="020B0604020202020204" pitchFamily="34" charset="0"/>
              </a:rPr>
              <a:t>в год на образовательную организацию без ограничения количества пользователей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ru-RU" altLang="ru-RU" sz="1800" dirty="0">
              <a:latin typeface="Arial" panose="020B0604020202020204" pitchFamily="34" charset="0"/>
            </a:endParaRPr>
          </a:p>
        </p:txBody>
      </p:sp>
      <p:sp>
        <p:nvSpPr>
          <p:cNvPr id="8201" name="TextBox 14">
            <a:extLst>
              <a:ext uri="{FF2B5EF4-FFF2-40B4-BE49-F238E27FC236}">
                <a16:creationId xmlns:a16="http://schemas.microsoft.com/office/drawing/2014/main" id="{FE5530C6-93E8-46C0-9FE5-D44B6A5D05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4991" y="5644598"/>
            <a:ext cx="4581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Char char="•"/>
              <a:defRPr sz="2000">
                <a:solidFill>
                  <a:schemeClr val="tx1"/>
                </a:solidFill>
                <a:latin typeface="Futura PT Demi" pitchFamily="34" charset="-52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Char char="•"/>
              <a:defRPr>
                <a:solidFill>
                  <a:schemeClr val="tx1"/>
                </a:solidFill>
                <a:latin typeface="Futura PT Demi" pitchFamily="34" charset="-52"/>
              </a:defRPr>
            </a:lvl2pPr>
            <a:lvl3pPr marL="1143000" indent="-228600">
              <a:spcBef>
                <a:spcPct val="20000"/>
              </a:spcBef>
              <a:buClr>
                <a:srgbClr val="CC0000"/>
              </a:buClr>
              <a:buChar char="•"/>
              <a:defRPr sz="1600">
                <a:solidFill>
                  <a:schemeClr val="tx1"/>
                </a:solidFill>
                <a:latin typeface="Futura PT Demi" pitchFamily="34" charset="-52"/>
              </a:defRPr>
            </a:lvl3pPr>
            <a:lvl4pPr marL="1600200" indent="-228600">
              <a:spcBef>
                <a:spcPct val="20000"/>
              </a:spcBef>
              <a:buClr>
                <a:srgbClr val="CC0000"/>
              </a:buClr>
              <a:buChar char="•"/>
              <a:defRPr sz="1400">
                <a:solidFill>
                  <a:schemeClr val="tx1"/>
                </a:solidFill>
                <a:latin typeface="Futura PT Demi" pitchFamily="34" charset="-52"/>
              </a:defRPr>
            </a:lvl4pPr>
            <a:lvl5pPr marL="2057400" indent="-228600">
              <a:spcBef>
                <a:spcPct val="20000"/>
              </a:spcBef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Futura PT Demi" pitchFamily="34" charset="-5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Futura PT Demi" pitchFamily="34" charset="-5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Futura PT Demi" pitchFamily="34" charset="-5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Futura PT Demi" pitchFamily="34" charset="-5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Futura PT Demi" pitchFamily="34" charset="-52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 sz="1800" dirty="0">
                <a:latin typeface="Arial" panose="020B0604020202020204" pitchFamily="34" charset="0"/>
                <a:hlinkClick r:id="rId4"/>
              </a:rPr>
              <a:t>http://obrazovanie.1c.ru/education/cloud/</a:t>
            </a:r>
            <a:r>
              <a:rPr lang="ru-RU" altLang="ru-RU" sz="1800" dirty="0">
                <a:latin typeface="Arial" panose="020B0604020202020204" pitchFamily="34" charset="0"/>
              </a:rPr>
              <a:t> 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CFC8679-F809-4C37-A8D4-FF7C9040064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96995" y="1485107"/>
            <a:ext cx="7295005" cy="3695182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6DAA535-34DB-4D61-87E7-91567CEDD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60E6-A09A-4B08-B80C-2A5EB59690F2}" type="slidenum">
              <a:rPr lang="ru-RU" smtClean="0"/>
              <a:pPr/>
              <a:t>13</a:t>
            </a:fld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8D07455-5443-48F2-AE0E-F5B0F0F707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9166" y="1003075"/>
            <a:ext cx="4576433" cy="2040145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4FCE6B34-EA71-4E19-BE71-081BA3C429D9}"/>
              </a:ext>
            </a:extLst>
          </p:cNvPr>
          <p:cNvSpPr/>
          <p:nvPr/>
        </p:nvSpPr>
        <p:spPr>
          <a:xfrm>
            <a:off x="327130" y="1530026"/>
            <a:ext cx="68420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u-RU" altLang="ru-RU" sz="2400" dirty="0"/>
              <a:t>В период с 19 марта по 31 августа 2020 г. проводилась акция по предоставлению бесплатного доступа к системе «1С:Образование» </a:t>
            </a: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u-RU" sz="2400" dirty="0"/>
              <a:t>К системе подключились более 200 образовательных организаций СПО</a:t>
            </a: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u-RU" sz="2400" dirty="0"/>
              <a:t>На сервере зафиксировано: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u-RU" sz="2400" dirty="0"/>
              <a:t>Более 250 000 обращений к сервису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u-RU" sz="2400" dirty="0"/>
              <a:t>Более 500 000 просмотров учебных материалов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u-RU" sz="2400" dirty="0"/>
              <a:t>Около 3 млн. действий пользователей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9416E7EA-5E99-40E0-BD31-9625AC19E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7054" y="152400"/>
            <a:ext cx="10066746" cy="938213"/>
          </a:xfrm>
        </p:spPr>
        <p:txBody>
          <a:bodyPr>
            <a:normAutofit/>
          </a:bodyPr>
          <a:lstStyle/>
          <a:p>
            <a:r>
              <a:rPr lang="ru-RU" sz="2800" kern="0" dirty="0">
                <a:solidFill>
                  <a:srgbClr val="FF0000"/>
                </a:solidFill>
              </a:rPr>
              <a:t>Опыт использования системы в колледжах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FFE0CAF-7D6A-4796-8D16-87BE332BB4F6}"/>
              </a:ext>
            </a:extLst>
          </p:cNvPr>
          <p:cNvSpPr txBox="1"/>
          <p:nvPr/>
        </p:nvSpPr>
        <p:spPr>
          <a:xfrm>
            <a:off x="7374398" y="3555583"/>
            <a:ext cx="4576433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0" i="0" u="none" strike="noStrike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ГБОУ ПОО «Магнитогорский технологический колледж им. В.П.    Омельченко»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0" i="0" u="none" strike="noStrike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Колледж телекоммуникаций МТУСИ, Москва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0" i="0" u="none" strike="noStrike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ГАПОУ СО «Ирбитский мотоциклетный техникум»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0" i="0" u="none" strike="noStrike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ГПОУ ТО «Тульский сельскохозяйственный колледж </a:t>
            </a:r>
            <a:r>
              <a:rPr lang="ru-RU" sz="1400" dirty="0">
                <a:solidFill>
                  <a:srgbClr val="C00000"/>
                </a:solidFill>
                <a:latin typeface="Arial" panose="020B0604020202020204" pitchFamily="34" charset="0"/>
              </a:rPr>
              <a:t>и</a:t>
            </a:r>
            <a:r>
              <a:rPr lang="ru-RU" sz="1400" b="0" i="0" u="none" strike="noStrike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мени И.С. Ефанова»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0" i="0" u="none" strike="noStrike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ГБПОУ Медицинский колледж, Магадан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0" i="0" u="none" strike="noStrike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ГБПОУ «Котовский промышленно-экономический техникум»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800" b="0" i="0" u="none" strike="noStrike" dirty="0">
              <a:effectLst/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13537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513D8A-B55B-42C4-BF4D-9D77C577F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kern="0" dirty="0">
                <a:solidFill>
                  <a:srgbClr val="FF0000"/>
                </a:solidFill>
              </a:rPr>
              <a:t>Планы по развитию сервиса «1С:Образование» на 2020-2021 учебный год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C6CF95-4FCA-47DA-9DAC-BCB851F0C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1342"/>
            <a:ext cx="10515600" cy="3706467"/>
          </a:xfrm>
        </p:spPr>
        <p:txBody>
          <a:bodyPr>
            <a:normAutofit/>
          </a:bodyPr>
          <a:lstStyle/>
          <a:p>
            <a:r>
              <a:rPr lang="ru-RU" sz="2400" dirty="0"/>
              <a:t>Доработка интерфейса раздела «Администрирование»: заменим «школьную» специфику на специфику СПО - </a:t>
            </a:r>
            <a:r>
              <a:rPr lang="ru-RU" sz="2400" dirty="0">
                <a:solidFill>
                  <a:srgbClr val="C00000"/>
                </a:solidFill>
              </a:rPr>
              <a:t>выполнено</a:t>
            </a:r>
          </a:p>
          <a:p>
            <a:r>
              <a:rPr lang="ru-RU" sz="2400" dirty="0"/>
              <a:t>Пополнение Библиотеки учебных пособий: добавим пособия по русскому языку, обществознанию, экономике, интерактивные карты по географии - </a:t>
            </a:r>
            <a:r>
              <a:rPr lang="ru-RU" sz="2400" dirty="0">
                <a:solidFill>
                  <a:srgbClr val="C00000"/>
                </a:solidFill>
              </a:rPr>
              <a:t>выполнено</a:t>
            </a:r>
          </a:p>
          <a:p>
            <a:r>
              <a:rPr lang="ru-RU" sz="2400" dirty="0"/>
              <a:t>Доработка раздела «Отчеты»: добавим разделение прав просмотра раздела для разных пользователей – </a:t>
            </a:r>
            <a:r>
              <a:rPr lang="ru-RU" sz="2400" dirty="0">
                <a:solidFill>
                  <a:srgbClr val="C00000"/>
                </a:solidFill>
              </a:rPr>
              <a:t>в работе</a:t>
            </a:r>
          </a:p>
          <a:p>
            <a:r>
              <a:rPr lang="ru-RU" sz="2400" dirty="0"/>
              <a:t>Доработка настроек параметров прохождения тестирования – </a:t>
            </a:r>
            <a:r>
              <a:rPr lang="ru-RU" sz="2400" dirty="0">
                <a:solidFill>
                  <a:srgbClr val="C00000"/>
                </a:solidFill>
              </a:rPr>
              <a:t>в работе</a:t>
            </a:r>
            <a:endParaRPr lang="ru-RU" sz="2400" dirty="0"/>
          </a:p>
          <a:p>
            <a:r>
              <a:rPr lang="ru-RU" sz="2400" dirty="0"/>
              <a:t>Подключение модуля оценки качества образования – </a:t>
            </a:r>
            <a:r>
              <a:rPr lang="ru-RU" sz="2400" dirty="0">
                <a:solidFill>
                  <a:srgbClr val="C00000"/>
                </a:solidFill>
              </a:rPr>
              <a:t>тестируется</a:t>
            </a:r>
            <a:endParaRPr lang="ru-RU" sz="24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120CE81-36B3-4139-9B03-EFAE4E14F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60E6-A09A-4B08-B80C-2A5EB59690F2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33506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Спасибо за внимание!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hlinkClick r:id="rId2"/>
              </a:rPr>
              <a:t>obr@1c.ru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  <a:hlinkClick r:id="rId3"/>
              </a:rPr>
              <a:t>https://obrazovanie.1c.ru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60E6-A09A-4B08-B80C-2A5EB59690F2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562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679B3C-0486-40E9-9EC3-CD6F5C6DF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kern="0" dirty="0">
                <a:solidFill>
                  <a:srgbClr val="FF0000"/>
                </a:solidFill>
              </a:rPr>
              <a:t>Программа вебинара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06E0B0-EE40-4204-80B7-A05B571D62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Возможности системы «1С:Образование» для организации дистанционного и смешанного обучения в колледже</a:t>
            </a:r>
            <a:br>
              <a:rPr lang="ru-RU" sz="2000" dirty="0"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Т. А. </a:t>
            </a:r>
            <a:r>
              <a:rPr lang="ru-RU" sz="2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Чернецкая</a:t>
            </a:r>
            <a:r>
              <a:rPr lang="ru-RU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, ведущий методист, </a:t>
            </a:r>
            <a:r>
              <a:rPr lang="ru-RU" sz="2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к.п.н</a:t>
            </a:r>
            <a:r>
              <a:rPr lang="ru-RU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., фирма «1С»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Внедрение электронного обучения с применением дистанционных технологий в Колледже телекоммуникаций МТУСИ с помощью платформы «1С:Образование»</a:t>
            </a:r>
            <a:b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С. Г.  Алюшина, заместитель директора по контролю за качеством образования, к.т.н., Колледж телекоммуникаций МТУСИ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Актуальные вопросы разработки и сопровождения онлайн курса на базе системы 1С:Образование </a:t>
            </a:r>
            <a:b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Д. В. Рассохина, преподаватель, </a:t>
            </a: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Медицинский колледж Министерства здравоохранения и демографической политики Магаданской области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Организация учебного процесса в цифровой образовательной среде «1С:Образование»</a:t>
            </a:r>
            <a:b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А. И. Давид, </a:t>
            </a: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преподаватель, Котовский промышленно-экономический техникум</a:t>
            </a:r>
            <a:endParaRPr lang="ru-RU" sz="20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C123BC5-BB2C-4F1A-9AAF-191F45DD5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60E6-A09A-4B08-B80C-2A5EB59690F2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578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57325" y="1764983"/>
            <a:ext cx="9551350" cy="2424143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rgbClr val="FF0000"/>
                </a:solidFill>
              </a:rPr>
              <a:t>Возможности системы «1С:Образование» для организации дистанционного и смешанного обучения в образовательной организации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3642" y="5216393"/>
            <a:ext cx="9144000" cy="955807"/>
          </a:xfrm>
        </p:spPr>
        <p:txBody>
          <a:bodyPr>
            <a:normAutofit/>
          </a:bodyPr>
          <a:lstStyle/>
          <a:p>
            <a:r>
              <a:rPr lang="ru-RU" i="1" dirty="0"/>
              <a:t>Т.А. </a:t>
            </a:r>
            <a:r>
              <a:rPr lang="ru-RU" i="1" dirty="0" err="1"/>
              <a:t>Чернецкая</a:t>
            </a:r>
            <a:r>
              <a:rPr lang="ru-RU" i="1" dirty="0"/>
              <a:t>, ведущий методист, </a:t>
            </a:r>
            <a:r>
              <a:rPr lang="ru-RU" i="1" dirty="0" err="1"/>
              <a:t>к.п.н</a:t>
            </a:r>
            <a:r>
              <a:rPr lang="ru-RU" i="1" dirty="0"/>
              <a:t>.</a:t>
            </a:r>
            <a:endParaRPr lang="en-US" i="1" dirty="0"/>
          </a:p>
          <a:p>
            <a:r>
              <a:rPr lang="ru-RU" i="1" dirty="0"/>
              <a:t>Отдел образовательных программ фирмы «1С»</a:t>
            </a:r>
          </a:p>
          <a:p>
            <a:endParaRPr lang="ru-RU" i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60E6-A09A-4B08-B80C-2A5EB59690F2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249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title"/>
          </p:nvPr>
        </p:nvSpPr>
        <p:spPr>
          <a:xfrm>
            <a:off x="497039" y="2852192"/>
            <a:ext cx="4051298" cy="576808"/>
          </a:xfrm>
        </p:spPr>
        <p:txBody>
          <a:bodyPr>
            <a:noAutofit/>
          </a:bodyPr>
          <a:lstStyle/>
          <a:p>
            <a:r>
              <a:rPr lang="ru-RU" altLang="ru-RU" sz="2600" kern="0" dirty="0">
                <a:solidFill>
                  <a:srgbClr val="FF0000"/>
                </a:solidFill>
              </a:rPr>
              <a:t>Система «1С:Образование»: основные возможности для смешанного и дистанционного обучения</a:t>
            </a:r>
          </a:p>
        </p:txBody>
      </p:sp>
      <p:sp>
        <p:nvSpPr>
          <p:cNvPr id="8" name="Объект 2"/>
          <p:cNvSpPr txBox="1">
            <a:spLocks/>
          </p:cNvSpPr>
          <p:nvPr/>
        </p:nvSpPr>
        <p:spPr bwMode="auto">
          <a:xfrm>
            <a:off x="7481093" y="3033570"/>
            <a:ext cx="313184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2000">
                <a:solidFill>
                  <a:schemeClr val="tx1"/>
                </a:solidFill>
                <a:latin typeface="Futura PT Demi" panose="020B0702020204020303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>
                <a:solidFill>
                  <a:schemeClr val="tx1"/>
                </a:solidFill>
                <a:latin typeface="Futura PT Demi" panose="020B0702020204020303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600">
                <a:solidFill>
                  <a:schemeClr val="tx1"/>
                </a:solidFill>
                <a:latin typeface="Futura PT Demi" panose="020B0702020204020303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400">
                <a:solidFill>
                  <a:schemeClr val="tx1"/>
                </a:solidFill>
                <a:latin typeface="Futura PT Demi" panose="020B0702020204020303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Futura PT Demi" panose="020B0702020204020303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endParaRPr lang="ru-RU" sz="1600" kern="0" dirty="0"/>
          </a:p>
        </p:txBody>
      </p:sp>
      <p:sp>
        <p:nvSpPr>
          <p:cNvPr id="10" name="Объект 2"/>
          <p:cNvSpPr txBox="1">
            <a:spLocks/>
          </p:cNvSpPr>
          <p:nvPr/>
        </p:nvSpPr>
        <p:spPr bwMode="auto">
          <a:xfrm>
            <a:off x="4548336" y="3429000"/>
            <a:ext cx="313184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2000">
                <a:solidFill>
                  <a:schemeClr val="tx1"/>
                </a:solidFill>
                <a:latin typeface="Futura PT Demi" panose="020B0702020204020303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>
                <a:solidFill>
                  <a:schemeClr val="tx1"/>
                </a:solidFill>
                <a:latin typeface="Futura PT Demi" panose="020B0702020204020303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600">
                <a:solidFill>
                  <a:schemeClr val="tx1"/>
                </a:solidFill>
                <a:latin typeface="Futura PT Demi" panose="020B0702020204020303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400">
                <a:solidFill>
                  <a:schemeClr val="tx1"/>
                </a:solidFill>
                <a:latin typeface="Futura PT Demi" panose="020B0702020204020303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Futura PT Demi" panose="020B0702020204020303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endParaRPr lang="ru-RU" sz="1600" kern="0" dirty="0"/>
          </a:p>
        </p:txBody>
      </p:sp>
      <p:sp>
        <p:nvSpPr>
          <p:cNvPr id="12" name="Объект 2"/>
          <p:cNvSpPr txBox="1">
            <a:spLocks/>
          </p:cNvSpPr>
          <p:nvPr/>
        </p:nvSpPr>
        <p:spPr bwMode="auto">
          <a:xfrm>
            <a:off x="4655840" y="6078463"/>
            <a:ext cx="313184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2000">
                <a:solidFill>
                  <a:schemeClr val="tx1"/>
                </a:solidFill>
                <a:latin typeface="Futura PT Demi" panose="020B0702020204020303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>
                <a:solidFill>
                  <a:schemeClr val="tx1"/>
                </a:solidFill>
                <a:latin typeface="Futura PT Demi" panose="020B0702020204020303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600">
                <a:solidFill>
                  <a:schemeClr val="tx1"/>
                </a:solidFill>
                <a:latin typeface="Futura PT Demi" panose="020B0702020204020303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400">
                <a:solidFill>
                  <a:schemeClr val="tx1"/>
                </a:solidFill>
                <a:latin typeface="Futura PT Demi" panose="020B0702020204020303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Futura PT Demi" panose="020B0702020204020303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endParaRPr lang="ru-RU" sz="1600" kern="0" dirty="0"/>
          </a:p>
        </p:txBody>
      </p:sp>
      <p:sp>
        <p:nvSpPr>
          <p:cNvPr id="14" name="Объект 2"/>
          <p:cNvSpPr txBox="1">
            <a:spLocks/>
          </p:cNvSpPr>
          <p:nvPr/>
        </p:nvSpPr>
        <p:spPr bwMode="auto">
          <a:xfrm>
            <a:off x="7536160" y="5321770"/>
            <a:ext cx="313184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2000">
                <a:solidFill>
                  <a:schemeClr val="tx1"/>
                </a:solidFill>
                <a:latin typeface="Futura PT Demi" panose="020B0702020204020303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>
                <a:solidFill>
                  <a:schemeClr val="tx1"/>
                </a:solidFill>
                <a:latin typeface="Futura PT Demi" panose="020B0702020204020303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600">
                <a:solidFill>
                  <a:schemeClr val="tx1"/>
                </a:solidFill>
                <a:latin typeface="Futura PT Demi" panose="020B0702020204020303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400">
                <a:solidFill>
                  <a:schemeClr val="tx1"/>
                </a:solidFill>
                <a:latin typeface="Futura PT Demi" panose="020B0702020204020303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Futura PT Demi" panose="020B0702020204020303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endParaRPr lang="ru-RU" sz="1600" kern="0" dirty="0"/>
          </a:p>
        </p:txBody>
      </p:sp>
      <p:pic>
        <p:nvPicPr>
          <p:cNvPr id="17" name="Picture 2" descr="C:\Users\Chernetskaya_T\Pictures\схема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5528" y="11113"/>
            <a:ext cx="4544562" cy="667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009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>
            <a:extLst>
              <a:ext uri="{FF2B5EF4-FFF2-40B4-BE49-F238E27FC236}">
                <a16:creationId xmlns:a16="http://schemas.microsoft.com/office/drawing/2014/main" id="{7B5C3DFD-8DA4-4479-8974-DCE4B509FA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63750" y="115888"/>
            <a:ext cx="5400675" cy="1081087"/>
          </a:xfrm>
        </p:spPr>
        <p:txBody>
          <a:bodyPr/>
          <a:lstStyle/>
          <a:p>
            <a:r>
              <a:rPr lang="ru-RU" altLang="ru-RU" sz="2800" kern="0" dirty="0">
                <a:solidFill>
                  <a:srgbClr val="FF0000"/>
                </a:solidFill>
              </a:rPr>
              <a:t>Преимущества решения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758F377-6111-4B35-80CA-6E8B4C36A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775" y="1321904"/>
            <a:ext cx="11474450" cy="4770921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  <a:defRPr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Отсутствие затрат на развертывание, администрирование и эксплуатацию системы в сети образовательной организации</a:t>
            </a:r>
          </a:p>
          <a:p>
            <a:pPr>
              <a:buClr>
                <a:srgbClr val="C00000"/>
              </a:buClr>
              <a:defRPr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Отдельная база данных для каждой образовательной организации без ограничения количества пользователей</a:t>
            </a:r>
          </a:p>
          <a:p>
            <a:pPr>
              <a:buClr>
                <a:srgbClr val="C00000"/>
              </a:buClr>
              <a:defRPr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Ориентированная на образовательную организацию система администрирования пользователей</a:t>
            </a:r>
          </a:p>
          <a:p>
            <a:pPr>
              <a:buClr>
                <a:srgbClr val="C00000"/>
              </a:buClr>
              <a:defRPr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Актуальная версия цифровой библиотеки учебных пособий по общеобразовательным дисциплинам для колледжа</a:t>
            </a:r>
          </a:p>
          <a:p>
            <a:pPr>
              <a:buClr>
                <a:srgbClr val="C00000"/>
              </a:buClr>
              <a:defRPr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Приращение места в облачном хранилище – до 100 Гб в год, дополнительно каждые </a:t>
            </a:r>
            <a:b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10 Гб – будет за отдельную плату. Ограничение на размер файлов в Портфеле – 2 Мб</a:t>
            </a:r>
          </a:p>
          <a:p>
            <a:pPr>
              <a:buClr>
                <a:srgbClr val="C00000"/>
              </a:buClr>
              <a:defRPr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Бесплатный тестовый период 30 дней</a:t>
            </a:r>
          </a:p>
          <a:p>
            <a:pPr>
              <a:buClr>
                <a:srgbClr val="C00000"/>
              </a:buClr>
              <a:defRPr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Стабильная работа без излишних требований к скорости интернета</a:t>
            </a:r>
          </a:p>
          <a:p>
            <a:pPr>
              <a:buClr>
                <a:srgbClr val="C00000"/>
              </a:buClr>
              <a:defRPr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Бесплатные видео и печатные обучающие материалы на сайте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http://obrazovanie.1c.ru/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, обучающие вебинары</a:t>
            </a:r>
          </a:p>
          <a:p>
            <a:pPr>
              <a:defRPr/>
            </a:pPr>
            <a:endParaRPr lang="ru-RU" dirty="0">
              <a:solidFill>
                <a:srgbClr val="292929"/>
              </a:solidFill>
              <a:latin typeface="+mn-lt"/>
            </a:endParaRP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C:\Documents and Settings\Chernetskaya_T\Application Data\1C\Файлы\ДокументооборотКОРП\Чернецкая Татьяна Александровна 63b9284c-7f2d-11e1-9321-e61f135f2c6f\Cover_Ob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699" y="1125538"/>
            <a:ext cx="5169691" cy="5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9767888" y="6597650"/>
            <a:ext cx="766762" cy="260350"/>
          </a:xfrm>
          <a:prstGeom prst="rect">
            <a:avLst/>
          </a:prstGeom>
        </p:spPr>
        <p:txBody>
          <a:bodyPr/>
          <a:lstStyle/>
          <a:p>
            <a:fld id="{BE7B72B7-254F-40FC-BC2E-3F6BA5C1009E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1604611" name="Rectangle 3"/>
          <p:cNvSpPr>
            <a:spLocks noGrp="1" noChangeArrowheads="1"/>
          </p:cNvSpPr>
          <p:nvPr>
            <p:ph type="title"/>
          </p:nvPr>
        </p:nvSpPr>
        <p:spPr>
          <a:xfrm>
            <a:off x="2315579" y="43656"/>
            <a:ext cx="9603151" cy="1081088"/>
          </a:xfrm>
        </p:spPr>
        <p:txBody>
          <a:bodyPr/>
          <a:lstStyle/>
          <a:p>
            <a:r>
              <a:rPr lang="ru-RU" altLang="ru-RU" sz="2400" kern="0" dirty="0">
                <a:solidFill>
                  <a:srgbClr val="FF0000"/>
                </a:solidFill>
              </a:rPr>
              <a:t>Учебные пособия «1С:Школа» - основа цифровой Библиотеки «1С:Образование»</a:t>
            </a:r>
          </a:p>
        </p:txBody>
      </p:sp>
      <p:sp>
        <p:nvSpPr>
          <p:cNvPr id="16046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612955" y="1425281"/>
            <a:ext cx="6386346" cy="4727172"/>
          </a:xfrm>
        </p:spPr>
        <p:txBody>
          <a:bodyPr>
            <a:normAutofit/>
          </a:bodyPr>
          <a:lstStyle/>
          <a:p>
            <a:pPr marL="342900" lvl="1" indent="-342900">
              <a:buClr>
                <a:srgbClr val="C00000"/>
              </a:buClr>
            </a:pPr>
            <a:r>
              <a:rPr lang="ru-RU" dirty="0"/>
              <a:t>Алгебра, геометрия, информатика</a:t>
            </a:r>
          </a:p>
          <a:p>
            <a:pPr marL="342900" lvl="1" indent="-342900">
              <a:buClr>
                <a:srgbClr val="C00000"/>
              </a:buClr>
            </a:pPr>
            <a:r>
              <a:rPr lang="ru-RU" dirty="0"/>
              <a:t>Русский язык</a:t>
            </a:r>
          </a:p>
          <a:p>
            <a:pPr marL="342900" lvl="1" indent="-342900">
              <a:buClr>
                <a:srgbClr val="C00000"/>
              </a:buClr>
            </a:pPr>
            <a:r>
              <a:rPr lang="ru-RU" dirty="0"/>
              <a:t>Физика</a:t>
            </a:r>
          </a:p>
          <a:p>
            <a:pPr marL="342900" lvl="1" indent="-342900">
              <a:buClr>
                <a:srgbClr val="C00000"/>
              </a:buClr>
            </a:pPr>
            <a:r>
              <a:rPr lang="ru-RU" dirty="0"/>
              <a:t>Химия, биология, география</a:t>
            </a:r>
          </a:p>
          <a:p>
            <a:pPr marL="342900" lvl="1" indent="-342900">
              <a:buClr>
                <a:srgbClr val="C00000"/>
              </a:buClr>
            </a:pPr>
            <a:r>
              <a:rPr lang="ru-RU" dirty="0"/>
              <a:t>История, экономика, обществознание</a:t>
            </a:r>
          </a:p>
          <a:p>
            <a:pPr marL="342900" lvl="1" indent="-342900"/>
            <a:endParaRPr lang="ru-RU" dirty="0"/>
          </a:p>
          <a:p>
            <a:pPr marL="0" lvl="1" indent="0">
              <a:buNone/>
            </a:pPr>
            <a:r>
              <a:rPr lang="ru-RU" dirty="0">
                <a:solidFill>
                  <a:srgbClr val="FF0000"/>
                </a:solidFill>
              </a:rPr>
              <a:t>Могут использоваться на первых курсах организаций СПО для преподавания общеобразовательных дисциплин</a:t>
            </a:r>
          </a:p>
          <a:p>
            <a:pPr marL="342900" lvl="1" indent="-342900"/>
            <a:endParaRPr lang="ru-RU" dirty="0">
              <a:latin typeface="Futura PT Demi" charset="0"/>
            </a:endParaRPr>
          </a:p>
          <a:p>
            <a:pPr marL="0" indent="0">
              <a:buNone/>
            </a:pPr>
            <a:r>
              <a:rPr lang="ru-RU" sz="1800" dirty="0">
                <a:solidFill>
                  <a:srgbClr val="FF0000"/>
                </a:solidFill>
                <a:latin typeface="Futura PT Demi" charset="0"/>
              </a:rPr>
              <a:t>	</a:t>
            </a:r>
            <a:endParaRPr lang="ru-RU" altLang="ru-RU" sz="1800" b="1" dirty="0"/>
          </a:p>
        </p:txBody>
      </p:sp>
      <p:sp>
        <p:nvSpPr>
          <p:cNvPr id="6" name="Объект 4">
            <a:extLst>
              <a:ext uri="{FF2B5EF4-FFF2-40B4-BE49-F238E27FC236}">
                <a16:creationId xmlns:a16="http://schemas.microsoft.com/office/drawing/2014/main" id="{271397B2-FF22-4075-805B-888B95135530}"/>
              </a:ext>
            </a:extLst>
          </p:cNvPr>
          <p:cNvSpPr txBox="1">
            <a:spLocks/>
          </p:cNvSpPr>
          <p:nvPr/>
        </p:nvSpPr>
        <p:spPr bwMode="auto">
          <a:xfrm>
            <a:off x="675861" y="5526157"/>
            <a:ext cx="10860235" cy="770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00"/>
              </a:buClr>
              <a:buChar char="•"/>
              <a:defRPr sz="2000">
                <a:solidFill>
                  <a:schemeClr val="tx1"/>
                </a:solidFill>
                <a:latin typeface="Futura PT Demi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Char char="•"/>
              <a:defRPr>
                <a:solidFill>
                  <a:schemeClr val="tx1"/>
                </a:solidFill>
                <a:latin typeface="Futura PT Demi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00"/>
              </a:buClr>
              <a:buChar char="•"/>
              <a:defRPr sz="1600">
                <a:solidFill>
                  <a:schemeClr val="tx1"/>
                </a:solidFill>
                <a:latin typeface="Futura PT Demi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0000"/>
              </a:buClr>
              <a:buChar char="•"/>
              <a:defRPr sz="1400">
                <a:solidFill>
                  <a:schemeClr val="tx1"/>
                </a:solidFill>
                <a:latin typeface="Futura PT Demi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Futura PT Dem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Futura PT Dem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Futura PT Dem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Futura PT Dem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Futura PT Demi" pitchFamily="34" charset="0"/>
              </a:defRPr>
            </a:lvl9pPr>
          </a:lstStyle>
          <a:p>
            <a:pPr marL="180975" algn="ctr">
              <a:lnSpc>
                <a:spcPct val="90000"/>
              </a:lnSpc>
              <a:buNone/>
            </a:pPr>
            <a:r>
              <a:rPr lang="ru-RU" altLang="ru-RU" dirty="0">
                <a:latin typeface="+mn-lt"/>
              </a:rPr>
              <a:t>Выпущены издательством "1С-Паблишинг", выпускающим пособия, допущенные к использованию при реализации основных образовательных программ общего образования (приказ Минобрнауки РФ №699 от 09.06.16)</a:t>
            </a:r>
            <a:endParaRPr lang="en-US" altLang="ru-R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3022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10991851" y="6597650"/>
            <a:ext cx="1022349" cy="260350"/>
          </a:xfrm>
          <a:prstGeom prst="rect">
            <a:avLst/>
          </a:prstGeom>
        </p:spPr>
        <p:txBody>
          <a:bodyPr/>
          <a:lstStyle/>
          <a:p>
            <a:fld id="{9B3FC196-BEA6-4AEE-AF55-F13D4C2B13B8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1627139" name="Rectangle 3"/>
          <p:cNvSpPr>
            <a:spLocks noGrp="1" noChangeArrowheads="1"/>
          </p:cNvSpPr>
          <p:nvPr>
            <p:ph type="title"/>
          </p:nvPr>
        </p:nvSpPr>
        <p:spPr>
          <a:xfrm>
            <a:off x="1814451" y="194879"/>
            <a:ext cx="9313961" cy="1081088"/>
          </a:xfrm>
        </p:spPr>
        <p:txBody>
          <a:bodyPr>
            <a:normAutofit/>
          </a:bodyPr>
          <a:lstStyle/>
          <a:p>
            <a:r>
              <a:rPr lang="ru-RU" altLang="ru-RU" sz="2800" kern="0" dirty="0">
                <a:solidFill>
                  <a:srgbClr val="FF0000"/>
                </a:solidFill>
              </a:rPr>
              <a:t>Инструменты для создания авторских учебных материалов</a:t>
            </a:r>
          </a:p>
        </p:txBody>
      </p:sp>
      <p:sp>
        <p:nvSpPr>
          <p:cNvPr id="16271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31371" y="1484784"/>
            <a:ext cx="11041227" cy="4464496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800" b="1" dirty="0">
                <a:solidFill>
                  <a:schemeClr val="tx2"/>
                </a:solidFill>
              </a:rPr>
              <a:t>	</a:t>
            </a:r>
            <a:r>
              <a:rPr lang="ru-RU" altLang="ru-RU" kern="0" dirty="0">
                <a:solidFill>
                  <a:srgbClr val="FF0000"/>
                </a:solidFill>
              </a:rPr>
              <a:t>Какие типы объектов можно создавать?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dirty="0"/>
          </a:p>
          <a:p>
            <a:pPr>
              <a:lnSpc>
                <a:spcPct val="80000"/>
              </a:lnSpc>
              <a:buClr>
                <a:srgbClr val="C00000"/>
              </a:buClr>
            </a:pPr>
            <a:r>
              <a:rPr lang="ru-RU" altLang="ru-RU" sz="2200" dirty="0"/>
              <a:t>Иллюстрированные тексты (</a:t>
            </a:r>
            <a:r>
              <a:rPr lang="en-US" altLang="ru-RU" sz="2200" dirty="0"/>
              <a:t>html-</a:t>
            </a:r>
            <a:r>
              <a:rPr lang="ru-RU" altLang="ru-RU" sz="2200" dirty="0"/>
              <a:t>страницы)</a:t>
            </a:r>
          </a:p>
          <a:p>
            <a:pPr>
              <a:lnSpc>
                <a:spcPct val="80000"/>
              </a:lnSpc>
              <a:buClr>
                <a:srgbClr val="C00000"/>
              </a:buClr>
            </a:pPr>
            <a:r>
              <a:rPr lang="ru-RU" altLang="ru-RU" sz="2200" dirty="0" err="1"/>
              <a:t>Медиафайлы</a:t>
            </a:r>
            <a:r>
              <a:rPr lang="ru-RU" altLang="ru-RU" sz="2200" dirty="0"/>
              <a:t> (аудио и видео фрагменты, изображения, объекты </a:t>
            </a:r>
            <a:r>
              <a:rPr lang="en-US" altLang="ru-RU" sz="2200" dirty="0"/>
              <a:t>MS Office</a:t>
            </a:r>
            <a:r>
              <a:rPr lang="ru-RU" altLang="ru-RU" sz="2200" dirty="0"/>
              <a:t> и т.д.)</a:t>
            </a:r>
          </a:p>
          <a:p>
            <a:pPr>
              <a:lnSpc>
                <a:spcPct val="80000"/>
              </a:lnSpc>
              <a:buClr>
                <a:srgbClr val="C00000"/>
              </a:buClr>
            </a:pPr>
            <a:r>
              <a:rPr lang="ru-RU" altLang="ru-RU" sz="2200" dirty="0"/>
              <a:t>Тестовые задания с автоматической проверкой правильности выполнения </a:t>
            </a:r>
            <a:br>
              <a:rPr lang="ru-RU" altLang="ru-RU" sz="2200" dirty="0"/>
            </a:br>
            <a:r>
              <a:rPr lang="ru-RU" altLang="ru-RU" sz="2200" dirty="0"/>
              <a:t>(9 типов вопросов)</a:t>
            </a:r>
          </a:p>
          <a:p>
            <a:pPr>
              <a:lnSpc>
                <a:spcPct val="80000"/>
              </a:lnSpc>
              <a:buClr>
                <a:srgbClr val="C00000"/>
              </a:buClr>
            </a:pPr>
            <a:r>
              <a:rPr lang="ru-RU" altLang="ru-RU" sz="2200" dirty="0"/>
              <a:t>Задания с открытым ответом (с ручной проверкой) на основе </a:t>
            </a:r>
            <a:r>
              <a:rPr lang="ru-RU" altLang="ru-RU" sz="2200" dirty="0" err="1"/>
              <a:t>медиафайлов</a:t>
            </a:r>
            <a:r>
              <a:rPr lang="ru-RU" altLang="ru-RU" sz="2200" dirty="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200" dirty="0">
                <a:solidFill>
                  <a:schemeClr val="tx2"/>
                </a:solidFill>
              </a:rPr>
              <a:t>	</a:t>
            </a:r>
            <a:endParaRPr lang="ru-RU" altLang="ru-RU" sz="2200" dirty="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200" dirty="0"/>
              <a:t>	</a:t>
            </a:r>
            <a:r>
              <a:rPr lang="ru-RU" altLang="ru-RU" sz="2200" dirty="0">
                <a:solidFill>
                  <a:srgbClr val="FF0000"/>
                </a:solidFill>
              </a:rPr>
              <a:t>Из объектов разных типов можно формировать учебные курсы с иерархической структурой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200" dirty="0">
                <a:solidFill>
                  <a:srgbClr val="FF0000"/>
                </a:solidFill>
              </a:rPr>
              <a:t>Можно загружать готовые учебные пособия в формате </a:t>
            </a:r>
            <a:r>
              <a:rPr lang="en-US" altLang="ru-RU" sz="2200" dirty="0">
                <a:solidFill>
                  <a:srgbClr val="FF0000"/>
                </a:solidFill>
              </a:rPr>
              <a:t>PDF (</a:t>
            </a:r>
            <a:r>
              <a:rPr lang="ru-RU" altLang="ru-RU" sz="2200" dirty="0">
                <a:solidFill>
                  <a:srgbClr val="FF0000"/>
                </a:solidFill>
              </a:rPr>
              <a:t>например, по </a:t>
            </a:r>
            <a:r>
              <a:rPr lang="ru-RU" altLang="ru-RU" sz="2200" dirty="0" err="1">
                <a:solidFill>
                  <a:srgbClr val="FF0000"/>
                </a:solidFill>
              </a:rPr>
              <a:t>спецдисциплинам</a:t>
            </a:r>
            <a:r>
              <a:rPr lang="ru-RU" altLang="ru-RU" sz="2200" dirty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54398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800" kern="0" dirty="0">
                <a:solidFill>
                  <a:srgbClr val="FF0000"/>
                </a:solidFill>
              </a:rPr>
              <a:t>Тестовые задания с автоматической проверкой</a:t>
            </a:r>
          </a:p>
        </p:txBody>
      </p:sp>
      <p:sp>
        <p:nvSpPr>
          <p:cNvPr id="6" name="Объект 4"/>
          <p:cNvSpPr txBox="1">
            <a:spLocks/>
          </p:cNvSpPr>
          <p:nvPr/>
        </p:nvSpPr>
        <p:spPr bwMode="auto">
          <a:xfrm>
            <a:off x="382127" y="1379124"/>
            <a:ext cx="5904903" cy="3850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61925" indent="-161925" algn="l" rtl="0" eaLnBrk="0" fontAlgn="base" hangingPunct="0">
              <a:spcBef>
                <a:spcPct val="20000"/>
              </a:spcBef>
              <a:spcAft>
                <a:spcPct val="50000"/>
              </a:spcAft>
              <a:buClr>
                <a:srgbClr val="CC0000"/>
              </a:buClr>
              <a:buChar char="•"/>
              <a:defRPr sz="2000">
                <a:solidFill>
                  <a:srgbClr val="292929"/>
                </a:solidFill>
                <a:latin typeface="+mn-lt"/>
                <a:ea typeface="+mn-ea"/>
                <a:cs typeface="+mn-cs"/>
              </a:defRPr>
            </a:lvl1pPr>
            <a:lvl2pPr marL="344488" indent="-180975" algn="l" rtl="0" eaLnBrk="0" fontAlgn="base" hangingPunct="0">
              <a:spcBef>
                <a:spcPct val="20000"/>
              </a:spcBef>
              <a:spcAft>
                <a:spcPct val="30000"/>
              </a:spcAft>
              <a:buClr>
                <a:schemeClr val="folHlink"/>
              </a:buClr>
              <a:buChar char="•"/>
              <a:defRPr>
                <a:solidFill>
                  <a:srgbClr val="292929"/>
                </a:solidFill>
                <a:latin typeface="+mn-lt"/>
                <a:cs typeface="+mn-cs"/>
              </a:defRPr>
            </a:lvl2pPr>
            <a:lvl3pPr marL="536575" indent="-190500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CC0000"/>
              </a:buClr>
              <a:buChar char="•"/>
              <a:defRPr sz="1600">
                <a:solidFill>
                  <a:srgbClr val="292929"/>
                </a:solidFill>
                <a:latin typeface="+mn-lt"/>
                <a:cs typeface="+mn-cs"/>
              </a:defRPr>
            </a:lvl3pPr>
            <a:lvl4pPr marL="709613" indent="-171450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CC0000"/>
              </a:buClr>
              <a:buChar char="•"/>
              <a:defRPr sz="1400">
                <a:solidFill>
                  <a:srgbClr val="292929"/>
                </a:solidFill>
                <a:latin typeface="+mn-lt"/>
                <a:cs typeface="+mn-cs"/>
              </a:defRPr>
            </a:lvl4pPr>
            <a:lvl5pPr marL="876300" indent="-1619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rgbClr val="292929"/>
                </a:solidFill>
                <a:latin typeface="+mn-lt"/>
                <a:cs typeface="+mn-cs"/>
              </a:defRPr>
            </a:lvl5pPr>
            <a:lvl6pPr marL="1333500" indent="-161925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rgbClr val="292929"/>
                </a:solidFill>
                <a:latin typeface="+mn-lt"/>
                <a:cs typeface="+mn-cs"/>
              </a:defRPr>
            </a:lvl6pPr>
            <a:lvl7pPr marL="1790700" indent="-161925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rgbClr val="292929"/>
                </a:solidFill>
                <a:latin typeface="+mn-lt"/>
                <a:cs typeface="+mn-cs"/>
              </a:defRPr>
            </a:lvl7pPr>
            <a:lvl8pPr marL="2247900" indent="-161925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rgbClr val="292929"/>
                </a:solidFill>
                <a:latin typeface="+mn-lt"/>
                <a:cs typeface="+mn-cs"/>
              </a:defRPr>
            </a:lvl8pPr>
            <a:lvl9pPr marL="2705100" indent="-161925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rgbClr val="292929"/>
                </a:solidFill>
                <a:latin typeface="+mn-lt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  <a:defRPr/>
            </a:pPr>
            <a:r>
              <a:rPr lang="ru-RU" altLang="ru-RU" kern="0" dirty="0">
                <a:solidFill>
                  <a:srgbClr val="FF0000"/>
                </a:solidFill>
              </a:rPr>
              <a:t>Типы тестовых вопросов</a:t>
            </a:r>
            <a:endPara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defRPr/>
            </a:pP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Выбор одного или нескольких правильных ответов </a:t>
            </a:r>
          </a:p>
          <a:p>
            <a:pPr>
              <a:lnSpc>
                <a:spcPct val="100000"/>
              </a:lnSpc>
              <a:defRPr/>
            </a:pP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Ввод текста ответа с клавиатуры </a:t>
            </a:r>
          </a:p>
          <a:p>
            <a:pPr>
              <a:lnSpc>
                <a:spcPct val="100000"/>
              </a:lnSpc>
              <a:defRPr/>
            </a:pP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Установление правильного порядка или соответствия между элементами ответа </a:t>
            </a:r>
          </a:p>
          <a:p>
            <a:pPr>
              <a:lnSpc>
                <a:spcPct val="100000"/>
              </a:lnSpc>
              <a:defRPr/>
            </a:pP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Сортировка элементов ответа </a:t>
            </a:r>
            <a:b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 группы</a:t>
            </a:r>
          </a:p>
          <a:p>
            <a:pPr>
              <a:lnSpc>
                <a:spcPct val="100000"/>
              </a:lnSpc>
              <a:defRPr/>
            </a:pP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Размещение элементов ответ </a:t>
            </a:r>
            <a:b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 изображении </a:t>
            </a:r>
          </a:p>
          <a:p>
            <a:pPr>
              <a:lnSpc>
                <a:spcPct val="100000"/>
              </a:lnSpc>
              <a:defRPr/>
            </a:pP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Выбор области на изображении </a:t>
            </a:r>
          </a:p>
          <a:p>
            <a:pPr>
              <a:lnSpc>
                <a:spcPct val="100000"/>
              </a:lnSpc>
              <a:defRPr/>
            </a:pP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Задание с загрузкой файла и ответом в свободной форме</a:t>
            </a:r>
          </a:p>
          <a:p>
            <a:pPr marL="0" indent="0">
              <a:lnSpc>
                <a:spcPct val="100000"/>
              </a:lnSpc>
              <a:buFontTx/>
              <a:buNone/>
              <a:defRPr/>
            </a:pPr>
            <a:endParaRPr lang="ru-RU" sz="1900" b="0" kern="0" dirty="0"/>
          </a:p>
          <a:p>
            <a:pPr>
              <a:lnSpc>
                <a:spcPct val="100000"/>
              </a:lnSpc>
              <a:defRPr/>
            </a:pPr>
            <a:endParaRPr lang="ru-RU" b="0" kern="0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6563" y="3726769"/>
            <a:ext cx="3438522" cy="2540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6171" y="355998"/>
            <a:ext cx="3073702" cy="3162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5394" y="2356254"/>
            <a:ext cx="2949364" cy="3078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9435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800" kern="0" dirty="0">
                <a:solidFill>
                  <a:srgbClr val="FF0000"/>
                </a:solidFill>
              </a:rPr>
              <a:t>Типы учебных материалов</a:t>
            </a:r>
          </a:p>
        </p:txBody>
      </p:sp>
      <p:sp>
        <p:nvSpPr>
          <p:cNvPr id="8195" name="Объект 4"/>
          <p:cNvSpPr>
            <a:spLocks noGrp="1"/>
          </p:cNvSpPr>
          <p:nvPr>
            <p:ph idx="1"/>
          </p:nvPr>
        </p:nvSpPr>
        <p:spPr>
          <a:xfrm>
            <a:off x="189186" y="1625819"/>
            <a:ext cx="7010400" cy="4824413"/>
          </a:xfrm>
        </p:spPr>
        <p:txBody>
          <a:bodyPr/>
          <a:lstStyle/>
          <a:p>
            <a:pPr>
              <a:buClr>
                <a:srgbClr val="C00000"/>
              </a:buClr>
            </a:pPr>
            <a:r>
              <a:rPr lang="ru-RU" altLang="ru-RU" sz="2400" dirty="0"/>
              <a:t>Ресурсы цифровой Библиотеки и авторские разработки можно группировать в подборки</a:t>
            </a:r>
          </a:p>
          <a:p>
            <a:pPr>
              <a:buClr>
                <a:srgbClr val="C00000"/>
              </a:buClr>
            </a:pPr>
            <a:r>
              <a:rPr lang="ru-RU" altLang="ru-RU" sz="2400" dirty="0"/>
              <a:t>Настраиваемые параметры работы с подборками позволяют создать учебные материалы различного дидактического назначения:</a:t>
            </a:r>
          </a:p>
          <a:p>
            <a:pPr lvl="1">
              <a:buClr>
                <a:srgbClr val="C00000"/>
              </a:buClr>
            </a:pPr>
            <a:r>
              <a:rPr lang="ru-RU" altLang="ru-RU" sz="2000" dirty="0"/>
              <a:t>Обучающие задания</a:t>
            </a:r>
          </a:p>
          <a:p>
            <a:pPr lvl="1">
              <a:buClr>
                <a:srgbClr val="C00000"/>
              </a:buClr>
            </a:pPr>
            <a:r>
              <a:rPr lang="ru-RU" altLang="ru-RU" sz="2000" dirty="0"/>
              <a:t>Тренажеры, в том числе пошаговые</a:t>
            </a:r>
          </a:p>
          <a:p>
            <a:pPr lvl="1">
              <a:buClr>
                <a:srgbClr val="C00000"/>
              </a:buClr>
            </a:pPr>
            <a:r>
              <a:rPr lang="ru-RU" altLang="ru-RU" sz="2000" dirty="0"/>
              <a:t>Лабораторные и практические работы</a:t>
            </a:r>
          </a:p>
          <a:p>
            <a:pPr lvl="1">
              <a:buClr>
                <a:srgbClr val="C00000"/>
              </a:buClr>
            </a:pPr>
            <a:r>
              <a:rPr lang="ru-RU" altLang="ru-RU" sz="2000" dirty="0"/>
              <a:t>Контрольные тесты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9586" y="1258779"/>
            <a:ext cx="4762504" cy="4092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75831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9569</TotalTime>
  <Words>1183</Words>
  <Application>Microsoft Office PowerPoint</Application>
  <PresentationFormat>Широкоэкранный</PresentationFormat>
  <Paragraphs>116</Paragraphs>
  <Slides>15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Futura PT Demi</vt:lpstr>
      <vt:lpstr>Times New Roman</vt:lpstr>
      <vt:lpstr>Wingdings</vt:lpstr>
      <vt:lpstr>Тема Office</vt:lpstr>
      <vt:lpstr>Об опыте организации дистанционного обучения в колледжах на основе системы «1С:Образование»</vt:lpstr>
      <vt:lpstr>Программа вебинара</vt:lpstr>
      <vt:lpstr>Возможности системы «1С:Образование» для организации дистанционного и смешанного обучения в образовательной организации </vt:lpstr>
      <vt:lpstr>Система «1С:Образование»: основные возможности для смешанного и дистанционного обучения</vt:lpstr>
      <vt:lpstr>Преимущества решения</vt:lpstr>
      <vt:lpstr>Учебные пособия «1С:Школа» - основа цифровой Библиотеки «1С:Образование»</vt:lpstr>
      <vt:lpstr>Инструменты для создания авторских учебных материалов</vt:lpstr>
      <vt:lpstr>Тестовые задания с автоматической проверкой</vt:lpstr>
      <vt:lpstr>Типы учебных материалов</vt:lpstr>
      <vt:lpstr>Возможности для организации учебного процесса </vt:lpstr>
      <vt:lpstr>Презентация PowerPoint</vt:lpstr>
      <vt:lpstr>Система «1С:Образование»: продажи доступа через интернет с 17 августа 2020 г.</vt:lpstr>
      <vt:lpstr>Опыт использования системы в колледжах</vt:lpstr>
      <vt:lpstr>Планы по развитию сервиса «1С:Образование» на 2020-2021 учебный год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Кадыков Сергей Владимирович</dc:creator>
  <cp:lastModifiedBy>Tatyana Chernetskaya</cp:lastModifiedBy>
  <cp:revision>208</cp:revision>
  <dcterms:created xsi:type="dcterms:W3CDTF">2018-08-08T13:50:28Z</dcterms:created>
  <dcterms:modified xsi:type="dcterms:W3CDTF">2020-12-02T10:27:30Z</dcterms:modified>
</cp:coreProperties>
</file>