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429" r:id="rId3"/>
    <p:sldId id="305" r:id="rId4"/>
    <p:sldId id="456" r:id="rId5"/>
    <p:sldId id="457" r:id="rId6"/>
    <p:sldId id="458" r:id="rId7"/>
    <p:sldId id="452" r:id="rId8"/>
    <p:sldId id="448" r:id="rId9"/>
    <p:sldId id="265" r:id="rId10"/>
    <p:sldId id="459" r:id="rId11"/>
    <p:sldId id="428" r:id="rId12"/>
    <p:sldId id="45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E55BC418-A1F8-4982-BD50-E5874FA7E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D4E08C96-01C2-4D3A-A314-0268C57BB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Основные возможности системы программ «1С:Образование 5. Школа» соответствуют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DA7E2A6B-BC7B-4124-A469-222C1233A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80DC40-F330-4FD0-8AFF-B6E6D61E2E0F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11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obrazovanie.1c.ru/events/20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1c.ru/news/info.jsp?id=275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brazovanie.1c.ru/education/cloud/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Цифровая 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библиотека с</a:t>
            </a:r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истемы «1С:Образование». Готовимся к ГИА</a:t>
            </a:r>
            <a:b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Учебные материалы для подготовки к ОГЭ и ЕГЭ по математике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1000" y="4794834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., отдел образовательных программ фирмы «1С»</a:t>
            </a:r>
          </a:p>
          <a:p>
            <a:endParaRPr lang="ru-RU" i="1" dirty="0"/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3CB27-1379-4FFB-8C55-16B855F5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kern="0" dirty="0">
                <a:solidFill>
                  <a:srgbClr val="FF0000"/>
                </a:solidFill>
              </a:rPr>
              <a:t>Видеозаписи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9C0BC-2587-4834-909A-F402EFB3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362491"/>
            <a:ext cx="5910470" cy="143040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Доступны на сайте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>
                <a:hlinkClick r:id="rId2"/>
              </a:rPr>
              <a:t>http://obrazovanie.1c.ru/events/2020/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37C7AC-AD5B-4971-8041-5B48B1D2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1FB63E-3869-45C7-808D-8795B84C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34" y="223837"/>
            <a:ext cx="5457825" cy="6410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BF8199-186D-4C95-8DCD-A3BF4E143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60" y="2528750"/>
            <a:ext cx="4540399" cy="38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D2D2FA70-020D-4669-9CE8-581ED4472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458788"/>
            <a:ext cx="7159763" cy="433387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Система «1С:Образование»: продажи доступа через интернет с 17 августа 2020 г.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3602D8D-88E6-4F68-A2FB-2B1EB394589F}"/>
              </a:ext>
            </a:extLst>
          </p:cNvPr>
          <p:cNvSpPr txBox="1">
            <a:spLocks/>
          </p:cNvSpPr>
          <p:nvPr/>
        </p:nvSpPr>
        <p:spPr bwMode="auto">
          <a:xfrm>
            <a:off x="7134225" y="3132138"/>
            <a:ext cx="2349500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588FE9C-A44F-4E9A-A2AC-8A0F61F51E17}"/>
              </a:ext>
            </a:extLst>
          </p:cNvPr>
          <p:cNvSpPr txBox="1">
            <a:spLocks/>
          </p:cNvSpPr>
          <p:nvPr/>
        </p:nvSpPr>
        <p:spPr bwMode="auto">
          <a:xfrm>
            <a:off x="4935538" y="3429000"/>
            <a:ext cx="2347912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84D45DC-F0C7-4C08-9D89-96BB120CF225}"/>
              </a:ext>
            </a:extLst>
          </p:cNvPr>
          <p:cNvSpPr txBox="1">
            <a:spLocks/>
          </p:cNvSpPr>
          <p:nvPr/>
        </p:nvSpPr>
        <p:spPr bwMode="auto">
          <a:xfrm>
            <a:off x="5016500" y="5416550"/>
            <a:ext cx="2347913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3AE4523-52AE-4AEA-B2E3-735F6FFE4A94}"/>
              </a:ext>
            </a:extLst>
          </p:cNvPr>
          <p:cNvSpPr txBox="1">
            <a:spLocks/>
          </p:cNvSpPr>
          <p:nvPr/>
        </p:nvSpPr>
        <p:spPr bwMode="auto">
          <a:xfrm>
            <a:off x="7175500" y="4848225"/>
            <a:ext cx="2349500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8199" name="TextBox 12">
            <a:extLst>
              <a:ext uri="{FF2B5EF4-FFF2-40B4-BE49-F238E27FC236}">
                <a16:creationId xmlns:a16="http://schemas.microsoft.com/office/drawing/2014/main" id="{5BBC70CA-6AD9-49F1-9EB1-12A2322FB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39" y="1395275"/>
            <a:ext cx="5903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Информация для пользователей и партнеров №27515 от 17.08.2020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  <a:hlinkClick r:id="rId3"/>
              </a:rPr>
              <a:t>https://1c.ru/news/info.jsp?id=27515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200" name="Рисунок 3">
            <a:extLst>
              <a:ext uri="{FF2B5EF4-FFF2-40B4-BE49-F238E27FC236}">
                <a16:creationId xmlns:a16="http://schemas.microsoft.com/office/drawing/2014/main" id="{BE8B3CEB-2252-4BC9-A8D8-986397F9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49" y="1595818"/>
            <a:ext cx="4697326" cy="309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>
            <a:extLst>
              <a:ext uri="{FF2B5EF4-FFF2-40B4-BE49-F238E27FC236}">
                <a16:creationId xmlns:a16="http://schemas.microsoft.com/office/drawing/2014/main" id="{75A66B20-E7F0-471D-B21B-EBB69D5CA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5172075"/>
            <a:ext cx="458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hlinkClick r:id="rId5"/>
              </a:rPr>
              <a:t>http://obrazovanie.1c.ru/education/cloud/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2F105-903F-42E8-815B-3E0763414FFA}"/>
              </a:ext>
            </a:extLst>
          </p:cNvPr>
          <p:cNvSpPr txBox="1"/>
          <p:nvPr/>
        </p:nvSpPr>
        <p:spPr>
          <a:xfrm>
            <a:off x="470841" y="2613560"/>
            <a:ext cx="643331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Отсутствие затрат на развертывание, администрирование и эксплуатацию системы в сети образовательной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Отдельная база данных для каждой школы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Стабильная работа без излишних требований к скорости интернета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kern="1200" dirty="0">
                <a:latin typeface="+mn-lt"/>
                <a:cs typeface="Times New Roman" pitchFamily="18" charset="0"/>
              </a:rPr>
              <a:t>Стоимость подключения – </a:t>
            </a:r>
            <a:br>
              <a:rPr lang="ru-RU" sz="2000" kern="1200" dirty="0">
                <a:latin typeface="+mn-lt"/>
                <a:cs typeface="Times New Roman" pitchFamily="18" charset="0"/>
              </a:rPr>
            </a:b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19 990 р / год </a:t>
            </a:r>
            <a:r>
              <a:rPr lang="ru-RU" sz="2000" kern="1200" dirty="0">
                <a:latin typeface="+mn-lt"/>
                <a:cs typeface="Times New Roman" pitchFamily="18" charset="0"/>
              </a:rPr>
              <a:t>на образовательную организацию без ограничения количества пользователей или</a:t>
            </a:r>
            <a:br>
              <a:rPr lang="ru-RU" sz="2000" kern="1200" dirty="0">
                <a:latin typeface="+mn-lt"/>
                <a:cs typeface="Times New Roman" pitchFamily="18" charset="0"/>
              </a:rPr>
            </a:b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6 990 р / год </a:t>
            </a: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с ограничением до 100 </a:t>
            </a:r>
            <a:r>
              <a:rPr lang="ru-RU" sz="2000" kern="1200" dirty="0">
                <a:latin typeface="+mn-lt"/>
                <a:cs typeface="Times New Roman" pitchFamily="18" charset="0"/>
              </a:rPr>
              <a:t>пользователей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kern="1200" dirty="0">
                <a:latin typeface="+mn-lt"/>
                <a:cs typeface="Times New Roman" pitchFamily="18" charset="0"/>
              </a:rPr>
              <a:t>Для организаций, которые не пробовали систему раньше, </a:t>
            </a: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бесплатный тестовый период </a:t>
            </a:r>
            <a:b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30 дней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en-US" dirty="0"/>
          </a:p>
          <a:p>
            <a:r>
              <a:rPr lang="en-US" dirty="0">
                <a:hlinkClick r:id="rId3"/>
              </a:rPr>
              <a:t>http://obrazovanie.1c.ru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5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287" y="2447924"/>
            <a:ext cx="3959825" cy="3316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Система «1С:Образование» поддержана проектом «Навигатор образования»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и Агентства стратегических инициатив (вместе с рядом других решений «1С»)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https://edu.asi.ru/</a:t>
            </a:r>
            <a:r>
              <a:rPr lang="ru-RU" sz="2400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1" y="127138"/>
            <a:ext cx="7477263" cy="61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9" y="2852192"/>
            <a:ext cx="4051298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Система «1С:Образование»: основные возможности для электронного и дистанционного обучения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28" y="11113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556" y="1011118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80931" y="30305"/>
            <a:ext cx="10711070" cy="1081088"/>
          </a:xfrm>
        </p:spPr>
        <p:txBody>
          <a:bodyPr>
            <a:norm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484784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844557" y="4594479"/>
            <a:ext cx="592314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"1С-Паблишинг",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latin typeface="Futura PT Demi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05FAAD-CE04-42DB-A2EB-4F7FF1F68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" y="3854450"/>
            <a:ext cx="54057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9" y="260734"/>
            <a:ext cx="8001255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361738"/>
            <a:ext cx="5689663" cy="32942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55" y="1081410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005" y="1333809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92" y="2826635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918" y="2287192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3457" y="4152900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458329" y="3727459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BD3B2-489C-457A-AFCD-D3C4C62AC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1852" y="5546130"/>
            <a:ext cx="1520148" cy="13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B3A7-FDE0-4614-A35B-789AD96B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kern="0" dirty="0">
                <a:solidFill>
                  <a:srgbClr val="FF0000"/>
                </a:solidFill>
              </a:rPr>
              <a:t>Серия вебинаров по ресурсам цифровой Библиотеки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89BD9F6-CFAB-4B08-8276-64E1A6F73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161351"/>
              </p:ext>
            </p:extLst>
          </p:nvPr>
        </p:nvGraphicFramePr>
        <p:xfrm>
          <a:off x="838200" y="876142"/>
          <a:ext cx="10515597" cy="569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913">
                  <a:extLst>
                    <a:ext uri="{9D8B030D-6E8A-4147-A177-3AD203B41FA5}">
                      <a16:colId xmlns:a16="http://schemas.microsoft.com/office/drawing/2014/main" val="2507381326"/>
                    </a:ext>
                  </a:extLst>
                </a:gridCol>
                <a:gridCol w="2128716">
                  <a:extLst>
                    <a:ext uri="{9D8B030D-6E8A-4147-A177-3AD203B41FA5}">
                      <a16:colId xmlns:a16="http://schemas.microsoft.com/office/drawing/2014/main" val="744096216"/>
                    </a:ext>
                  </a:extLst>
                </a:gridCol>
                <a:gridCol w="6630968">
                  <a:extLst>
                    <a:ext uri="{9D8B030D-6E8A-4147-A177-3AD203B41FA5}">
                      <a16:colId xmlns:a16="http://schemas.microsoft.com/office/drawing/2014/main" val="2592108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Время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1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20.10.20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15:00 по московскому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для начальной школы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1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27.10.20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интерактивных карт по истории, географии и окружающему миру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0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03.11.20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по всеобщей истории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1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по истории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69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виртуальных лабораторий по математике: графики функций, планиметрия, стереометрия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3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24.11.20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виртуальных лабораторий по математике: теория вероятностей и математическая статистика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9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01.12.20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учебные материалы для подготовки к ЕГЭ и ОГЭ по математике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49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09.12.20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учебные материалы для подготовки к ЕГЭ по информатике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57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15.12.20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учебные материалы для подготовки к ЕГЭ и ОГЭ по русскому языку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1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22.12.20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по истории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0386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A2221-6AC1-4603-834C-3C7C588F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4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5BD08BCD-E6A2-43DF-A40B-6FEF7EC1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83" y="377258"/>
            <a:ext cx="3900598" cy="259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8E102F35-5450-4A52-987E-7424E15F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296864"/>
            <a:ext cx="4971241" cy="1081087"/>
          </a:xfrm>
        </p:spPr>
        <p:txBody>
          <a:bodyPr>
            <a:normAutofit fontScale="90000"/>
          </a:bodyPr>
          <a:lstStyle/>
          <a:p>
            <a:r>
              <a:rPr lang="ru-RU" altLang="ru-RU" sz="2900" kern="0" dirty="0">
                <a:solidFill>
                  <a:srgbClr val="FF0000"/>
                </a:solidFill>
              </a:rPr>
              <a:t>Материалы для подготовки к ЕГЭ и ОГЭ по математике</a:t>
            </a:r>
            <a:r>
              <a:rPr lang="en-US" altLang="ru-RU" sz="2900" kern="0" dirty="0">
                <a:solidFill>
                  <a:srgbClr val="FF0000"/>
                </a:solidFill>
              </a:rPr>
              <a:t> </a:t>
            </a:r>
            <a:br>
              <a:rPr lang="ru-RU" altLang="ru-RU" sz="2900" kern="0" dirty="0">
                <a:solidFill>
                  <a:srgbClr val="FF0000"/>
                </a:solidFill>
              </a:rPr>
            </a:br>
            <a:endParaRPr lang="ru-RU" altLang="ru-RU" dirty="0">
              <a:latin typeface="Futura PT Demi"/>
            </a:endParaRPr>
          </a:p>
        </p:txBody>
      </p:sp>
      <p:sp>
        <p:nvSpPr>
          <p:cNvPr id="12292" name="Объект 2">
            <a:extLst>
              <a:ext uri="{FF2B5EF4-FFF2-40B4-BE49-F238E27FC236}">
                <a16:creationId xmlns:a16="http://schemas.microsoft.com/office/drawing/2014/main" id="{BDC29424-5119-40EF-A331-A95392A9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33" y="1833489"/>
            <a:ext cx="5720124" cy="4089451"/>
          </a:xfrm>
        </p:spPr>
        <p:txBody>
          <a:bodyPr/>
          <a:lstStyle/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Тренировочные тесты по заданиям с кратким ответом 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Краткие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видеолекции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слайды с разбором основных вопросов теории и примерами решения задач с развернутым ответом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Пошаговые тренажеры для отработки методов решения задач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Задачи для самостоятельного решения с автоматической проверкой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Интерактивные модели, разработанные в среде 1С:Математический конструктор</a:t>
            </a: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F9F8F940-8B5E-468F-8DF5-853FD170B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EF4BF7-7685-409D-BD80-CAED3ECD507D}" type="slidenum">
              <a:rPr lang="ru-RU" altLang="ru-RU" sz="1800" b="0">
                <a:solidFill>
                  <a:srgbClr val="292929"/>
                </a:solidFill>
              </a:rPr>
              <a:pPr/>
              <a:t>7</a:t>
            </a:fld>
            <a:endParaRPr lang="ru-RU" altLang="ru-RU" sz="1800" b="0">
              <a:solidFill>
                <a:srgbClr val="292929"/>
              </a:solidFill>
            </a:endParaRPr>
          </a:p>
        </p:txBody>
      </p:sp>
      <p:pic>
        <p:nvPicPr>
          <p:cNvPr id="12294" name="Picture 2">
            <a:extLst>
              <a:ext uri="{FF2B5EF4-FFF2-40B4-BE49-F238E27FC236}">
                <a16:creationId xmlns:a16="http://schemas.microsoft.com/office/drawing/2014/main" id="{677B67A5-7CE2-41D2-93DC-8597E258E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68" y="1668579"/>
            <a:ext cx="3975459" cy="29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>
            <a:extLst>
              <a:ext uri="{FF2B5EF4-FFF2-40B4-BE49-F238E27FC236}">
                <a16:creationId xmlns:a16="http://schemas.microsoft.com/office/drawing/2014/main" id="{A22D5962-85BF-4F47-9B29-4C13A2E3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31" y="3422676"/>
            <a:ext cx="3077139" cy="263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>
            <a:extLst>
              <a:ext uri="{FF2B5EF4-FFF2-40B4-BE49-F238E27FC236}">
                <a16:creationId xmlns:a16="http://schemas.microsoft.com/office/drawing/2014/main" id="{9CEE2E26-4732-4552-A19B-9067E612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58" y="4064386"/>
            <a:ext cx="3118509" cy="26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>
            <a:extLst>
              <a:ext uri="{FF2B5EF4-FFF2-40B4-BE49-F238E27FC236}">
                <a16:creationId xmlns:a16="http://schemas.microsoft.com/office/drawing/2014/main" id="{F1086707-A284-4C8A-8F32-504DA62F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97574"/>
            <a:ext cx="5724525" cy="4465637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опытным преподавателем и методистом (опыт работы с абитуриентами – 20 лет, кандидат педагогических наук по методике преподавания математики, эксперт ЕГЭ в 2003-2011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Рассчитан на 1 год занятий, не менее 1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академических часов, состоит из разделов: </a:t>
            </a:r>
          </a:p>
          <a:p>
            <a:pPr lvl="1"/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«Тригонометрия, алгебраические неравенства, задачи с экономическим содержанием»</a:t>
            </a:r>
          </a:p>
          <a:p>
            <a:pPr lvl="1"/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«Планиметрия и стереометрия»</a:t>
            </a:r>
          </a:p>
          <a:p>
            <a:pPr lvl="1"/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«Задачи с параметром, комбинаторика и теория чисел»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Успешно апробирован на базе Учебного центра №1 фирмы "1С"  в 2016-17 учебном году. Успешно апробирован и внедрен в систему курсов на базе Учебного центра №1 фирмы "1С« с 2016 г. </a:t>
            </a:r>
          </a:p>
          <a:p>
            <a:endParaRPr lang="ru-RU" altLang="ru-RU" dirty="0">
              <a:latin typeface="Futura PT Demi"/>
            </a:endParaRPr>
          </a:p>
          <a:p>
            <a:endParaRPr lang="ru-RU" altLang="ru-RU" dirty="0">
              <a:latin typeface="Futura PT Demi"/>
            </a:endParaRPr>
          </a:p>
          <a:p>
            <a:endParaRPr lang="ru-RU" altLang="ru-RU" dirty="0">
              <a:latin typeface="Futura PT Demi"/>
            </a:endParaRPr>
          </a:p>
        </p:txBody>
      </p:sp>
      <p:sp>
        <p:nvSpPr>
          <p:cNvPr id="30722" name="Номер слайда 3">
            <a:extLst>
              <a:ext uri="{FF2B5EF4-FFF2-40B4-BE49-F238E27FC236}">
                <a16:creationId xmlns:a16="http://schemas.microsoft.com/office/drawing/2014/main" id="{BB3D722E-2C29-49D1-93E1-752240970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8EDE47-93C6-42AE-B701-0C5DDEEE75FE}" type="slidenum">
              <a:rPr lang="ru-RU" altLang="ru-RU" sz="1800" b="0">
                <a:solidFill>
                  <a:srgbClr val="292929"/>
                </a:solidFill>
              </a:rPr>
              <a:pPr/>
              <a:t>8</a:t>
            </a:fld>
            <a:endParaRPr lang="ru-RU" altLang="ru-RU" sz="1800" b="0">
              <a:solidFill>
                <a:srgbClr val="292929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225B32F-1483-4FE0-94CF-55DA500ED6C5}"/>
              </a:ext>
            </a:extLst>
          </p:cNvPr>
          <p:cNvSpPr txBox="1">
            <a:spLocks/>
          </p:cNvSpPr>
          <p:nvPr/>
        </p:nvSpPr>
        <p:spPr bwMode="auto">
          <a:xfrm>
            <a:off x="1399715" y="242522"/>
            <a:ext cx="10100986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600" kern="0" dirty="0">
                <a:solidFill>
                  <a:srgbClr val="FF0000"/>
                </a:solidFill>
              </a:rPr>
              <a:t>Курс «Подготовка к ЕГЭ по математике. Профильный уровень» от 1С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870B48D1-6B07-447E-A653-E855087D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29" y="1054499"/>
            <a:ext cx="4257056" cy="22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id="{0CE7FBCB-118A-4456-B025-90721B99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27" y="2501003"/>
            <a:ext cx="4339018" cy="22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>
            <a:extLst>
              <a:ext uri="{FF2B5EF4-FFF2-40B4-BE49-F238E27FC236}">
                <a16:creationId xmlns:a16="http://schemas.microsoft.com/office/drawing/2014/main" id="{DDB29C35-E693-40A1-9BD0-7226FBF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77" y="4356997"/>
            <a:ext cx="4289343" cy="2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37C43F9E-1821-4C2B-BAF0-0D606A89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altLang="ru-RU" sz="2600" kern="0" dirty="0">
                <a:solidFill>
                  <a:srgbClr val="FF0000"/>
                </a:solidFill>
              </a:rPr>
              <a:t>Результативность обучения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(курсы на базе Учебного центра №1 фирмы «1С»)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0FD27745-5E66-4D50-A59F-0D1A04D8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50962"/>
            <a:ext cx="6096000" cy="936625"/>
          </a:xfrm>
        </p:spPr>
        <p:txBody>
          <a:bodyPr>
            <a:normAutofit fontScale="25000" lnSpcReduction="20000"/>
          </a:bodyPr>
          <a:lstStyle/>
          <a:p>
            <a:r>
              <a:rPr lang="ru-RU" altLang="ru-RU" sz="8800" dirty="0">
                <a:cs typeface="Times New Roman" pitchFamily="18" charset="0"/>
              </a:rPr>
              <a:t>Математика, ЕГЭ: </a:t>
            </a:r>
            <a:br>
              <a:rPr lang="ru-RU" altLang="ru-RU" sz="8800" dirty="0">
                <a:cs typeface="Times New Roman" pitchFamily="18" charset="0"/>
              </a:rPr>
            </a:br>
            <a:r>
              <a:rPr lang="ru-RU" altLang="ru-RU" sz="8800" dirty="0">
                <a:cs typeface="Times New Roman" pitchFamily="18" charset="0"/>
              </a:rPr>
              <a:t>средний балл за 3 года работы курсов 73,5 </a:t>
            </a:r>
            <a:br>
              <a:rPr lang="ru-RU" altLang="ru-RU" sz="8800" dirty="0">
                <a:cs typeface="Times New Roman" pitchFamily="18" charset="0"/>
              </a:rPr>
            </a:br>
            <a:r>
              <a:rPr lang="ru-RU" altLang="ru-RU" sz="8800" dirty="0">
                <a:cs typeface="Times New Roman" pitchFamily="18" charset="0"/>
              </a:rPr>
              <a:t>(по РФ за 2019 год – 56, 5)</a:t>
            </a:r>
          </a:p>
          <a:p>
            <a:endParaRPr lang="ru-RU" altLang="ru-RU" sz="8800" dirty="0">
              <a:cs typeface="Times New Roman" pitchFamily="18" charset="0"/>
            </a:endParaRPr>
          </a:p>
          <a:p>
            <a:r>
              <a:rPr lang="ru-RU" altLang="ru-RU" sz="8800" dirty="0">
                <a:cs typeface="Times New Roman" pitchFamily="18" charset="0"/>
              </a:rPr>
              <a:t>Русский язык, ЕГЭ: </a:t>
            </a:r>
            <a:br>
              <a:rPr lang="ru-RU" altLang="ru-RU" sz="8800" dirty="0">
                <a:cs typeface="Times New Roman" pitchFamily="18" charset="0"/>
              </a:rPr>
            </a:br>
            <a:r>
              <a:rPr lang="ru-RU" altLang="ru-RU" sz="8800" dirty="0">
                <a:cs typeface="Times New Roman" pitchFamily="18" charset="0"/>
              </a:rPr>
              <a:t>средний балл за 2 года работы курсов - 75</a:t>
            </a:r>
            <a:br>
              <a:rPr lang="ru-RU" altLang="ru-RU" sz="8800" dirty="0">
                <a:cs typeface="Times New Roman" pitchFamily="18" charset="0"/>
              </a:rPr>
            </a:br>
            <a:r>
              <a:rPr lang="ru-RU" altLang="ru-RU" sz="8800" dirty="0">
                <a:cs typeface="Times New Roman" pitchFamily="18" charset="0"/>
              </a:rPr>
              <a:t>(по РФ за 2019 год – 69,5)</a:t>
            </a:r>
          </a:p>
          <a:p>
            <a:endParaRPr lang="ru-RU" altLang="ru-RU" sz="8800" dirty="0">
              <a:cs typeface="Times New Roman" pitchFamily="18" charset="0"/>
            </a:endParaRPr>
          </a:p>
          <a:p>
            <a:r>
              <a:rPr lang="ru-RU" altLang="ru-RU" sz="8800" dirty="0">
                <a:cs typeface="Times New Roman" pitchFamily="18" charset="0"/>
              </a:rPr>
              <a:t>Математика, ОГЭ:</a:t>
            </a:r>
            <a:br>
              <a:rPr lang="ru-RU" altLang="ru-RU" sz="8800" dirty="0">
                <a:cs typeface="Times New Roman" pitchFamily="18" charset="0"/>
              </a:rPr>
            </a:br>
            <a:r>
              <a:rPr lang="ru-RU" altLang="ru-RU" sz="8800" dirty="0">
                <a:cs typeface="Times New Roman" pitchFamily="18" charset="0"/>
              </a:rPr>
              <a:t>средний балл 4 по пятибалльной шкале </a:t>
            </a:r>
            <a:br>
              <a:rPr lang="ru-RU" altLang="ru-RU" sz="8800" dirty="0">
                <a:cs typeface="Times New Roman" pitchFamily="18" charset="0"/>
              </a:rPr>
            </a:br>
            <a:endParaRPr lang="ru-RU" altLang="ru-RU" sz="8800" dirty="0">
              <a:cs typeface="Times New Roman" pitchFamily="18" charset="0"/>
            </a:endParaRPr>
          </a:p>
          <a:p>
            <a:r>
              <a:rPr lang="ru-RU" altLang="ru-RU" sz="8800" dirty="0">
                <a:cs typeface="Times New Roman" pitchFamily="18" charset="0"/>
              </a:rPr>
              <a:t>Русский язык, ОГЭ:</a:t>
            </a:r>
            <a:br>
              <a:rPr lang="ru-RU" altLang="ru-RU" sz="8800" dirty="0">
                <a:cs typeface="Times New Roman" pitchFamily="18" charset="0"/>
              </a:rPr>
            </a:br>
            <a:r>
              <a:rPr lang="ru-RU" altLang="ru-RU" sz="8800" dirty="0">
                <a:cs typeface="Times New Roman" pitchFamily="18" charset="0"/>
              </a:rPr>
              <a:t>средний балл 4,25 по пятибалльной шкале </a:t>
            </a:r>
            <a:br>
              <a:rPr lang="ru-RU" altLang="ru-RU" sz="8800" dirty="0">
                <a:cs typeface="Times New Roman" pitchFamily="18" charset="0"/>
              </a:rPr>
            </a:br>
            <a:endParaRPr lang="ru-RU" altLang="ru-RU" sz="8800" dirty="0">
              <a:cs typeface="Times New Roman" pitchFamily="18" charset="0"/>
            </a:endParaRPr>
          </a:p>
          <a:p>
            <a:endParaRPr lang="ru-RU" altLang="ru-RU" dirty="0">
              <a:latin typeface="Futura PT Demi" panose="020B0702020204020303"/>
            </a:endParaRP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6E003A30-82DA-4176-AEC3-B602BBA407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183938" y="6345238"/>
            <a:ext cx="7620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8458ED-2FCF-4871-AE40-7952AE842285}" type="slidenum">
              <a:rPr lang="ru-RU" altLang="ru-RU" sz="18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1271" name="Picture 8">
            <a:extLst>
              <a:ext uri="{FF2B5EF4-FFF2-40B4-BE49-F238E27FC236}">
                <a16:creationId xmlns:a16="http://schemas.microsoft.com/office/drawing/2014/main" id="{6F4BE784-A556-4FFB-87AE-47409BF82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916113"/>
            <a:ext cx="5643562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9741</TotalTime>
  <Words>948</Words>
  <Application>Microsoft Office PowerPoint</Application>
  <PresentationFormat>Широкоэкранный</PresentationFormat>
  <Paragraphs>109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Futura PT Demi</vt:lpstr>
      <vt:lpstr>Times New Roman</vt:lpstr>
      <vt:lpstr>Тема Office</vt:lpstr>
      <vt:lpstr>Цифровая библиотека системы «1С:Образование». Готовимся к ГИА Учебные материалы для подготовки к ОГЭ и ЕГЭ по математике</vt:lpstr>
      <vt:lpstr>Презентация PowerPoint</vt:lpstr>
      <vt:lpstr>Система «1С:Образование»: основные возможности для электронного и дистанционного обучения</vt:lpstr>
      <vt:lpstr>Учебные пособия «1С:Школа» - основа цифровой Библиотеки «1С:Образование»</vt:lpstr>
      <vt:lpstr>Типы электронных ресурсов в составе учебных пособий</vt:lpstr>
      <vt:lpstr>Серия вебинаров по ресурсам цифровой Библиотеки</vt:lpstr>
      <vt:lpstr>Материалы для подготовки к ЕГЭ и ОГЭ по математике  </vt:lpstr>
      <vt:lpstr>Презентация PowerPoint</vt:lpstr>
      <vt:lpstr>Результативность обучения  (курсы на базе Учебного центра №1 фирмы «1С»)</vt:lpstr>
      <vt:lpstr>Видеозаписи вебинаров</vt:lpstr>
      <vt:lpstr>Система «1С:Образование»: продажи доступа через интернет с 17 августа 2020 г.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251</cp:revision>
  <dcterms:created xsi:type="dcterms:W3CDTF">2018-08-08T13:50:28Z</dcterms:created>
  <dcterms:modified xsi:type="dcterms:W3CDTF">2020-12-01T13:17:04Z</dcterms:modified>
</cp:coreProperties>
</file>