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429" r:id="rId3"/>
    <p:sldId id="305" r:id="rId4"/>
    <p:sldId id="456" r:id="rId5"/>
    <p:sldId id="457" r:id="rId6"/>
    <p:sldId id="458" r:id="rId7"/>
    <p:sldId id="278" r:id="rId8"/>
    <p:sldId id="431" r:id="rId9"/>
    <p:sldId id="317" r:id="rId10"/>
    <p:sldId id="318" r:id="rId11"/>
    <p:sldId id="319" r:id="rId12"/>
    <p:sldId id="316" r:id="rId13"/>
    <p:sldId id="459" r:id="rId14"/>
    <p:sldId id="428" r:id="rId15"/>
    <p:sldId id="45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102" d="100"/>
          <a:sy n="102" d="100"/>
        </p:scale>
        <p:origin x="78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41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E55BC418-A1F8-4982-BD50-E5874FA7E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D4E08C96-01C2-4D3A-A314-0268C57BB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Основные возможности системы программ «1С:Образование 5. Школа» соответствуют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DA7E2A6B-BC7B-4124-A469-222C1233A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80DC40-F330-4FD0-8AFF-B6E6D61E2E0F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14</a:t>
            </a:fld>
            <a:endParaRPr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obr.1c.ru/mathkit/help/video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obrazovanie.1c.ru/events/20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1c.ru/news/info.jsp?id=2751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brazovanie.1c.ru/education/cloud/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325" y="1764983"/>
            <a:ext cx="9551350" cy="242414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Цифровая 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</a:rPr>
              <a:t>библиотека с</a:t>
            </a:r>
            <a:r>
              <a:rPr lang="ru-RU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истемы «1С:Образование». Обзор учебных пособий </a:t>
            </a:r>
            <a:br>
              <a:rPr lang="ru-RU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</a:rPr>
              <a:t>В</a:t>
            </a:r>
            <a:r>
              <a:rPr lang="ru-RU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иртуальные лаборатории по математике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 А. </a:t>
            </a:r>
            <a:r>
              <a:rPr lang="ru-RU" i="1" dirty="0" err="1"/>
              <a:t>Чернецкая</a:t>
            </a:r>
            <a:r>
              <a:rPr lang="ru-RU" i="1" dirty="0"/>
              <a:t>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678E5-78B6-44A7-BCA4-13B31DB5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Лаборатория «Планиметрия»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32771-5EB6-43F4-81A4-6DCBAE9E5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203464"/>
            <a:ext cx="5618922" cy="5247033"/>
          </a:xfrm>
        </p:spPr>
        <p:txBody>
          <a:bodyPr/>
          <a:lstStyle/>
          <a:p>
            <a:r>
              <a:rPr lang="ru-RU" dirty="0"/>
              <a:t>Неравенство треугольника</a:t>
            </a:r>
          </a:p>
          <a:p>
            <a:r>
              <a:rPr lang="ru-RU" dirty="0"/>
              <a:t>Необходимое и достаточное условие существования описанной окружности четырехугольника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A417C8-0611-4E26-9A79-93EFC3EE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FE9FF-E503-401B-AB5A-62404481B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794" y="446605"/>
            <a:ext cx="4404882" cy="59647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F96A92-6092-492F-96C2-EA03BD05E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75" y="3429000"/>
            <a:ext cx="3800732" cy="16399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C999EC-6043-4349-8089-5339F8E68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462" y="4884042"/>
            <a:ext cx="4404882" cy="16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4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678E5-78B6-44A7-BCA4-13B31DB5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Лаборатория «Стереометрия»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32771-5EB6-43F4-81A4-6DCBAE9E5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2550"/>
            <a:ext cx="6536635" cy="53530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Изучение методов построения сечений многогранников:</a:t>
            </a:r>
          </a:p>
          <a:p>
            <a:pPr lvl="1"/>
            <a:r>
              <a:rPr lang="ru-RU" dirty="0"/>
              <a:t>Простые задания «по трем точкам»</a:t>
            </a:r>
          </a:p>
          <a:p>
            <a:pPr lvl="1"/>
            <a:r>
              <a:rPr lang="ru-RU" dirty="0"/>
              <a:t>Построение сечения «по точке и прямой»</a:t>
            </a:r>
          </a:p>
          <a:p>
            <a:pPr lvl="1"/>
            <a:r>
              <a:rPr lang="ru-RU" dirty="0"/>
              <a:t>Метод следов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A417C8-0611-4E26-9A79-93EFC3EE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484A6A-95B0-4D60-8018-12967582A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340" y="437321"/>
            <a:ext cx="4548885" cy="59833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104FC7-0A59-4FFF-86FE-DEF71FB7E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602" y="3591684"/>
            <a:ext cx="3719827" cy="26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8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Серия </a:t>
            </a:r>
            <a:r>
              <a:rPr lang="ru-RU" sz="2600" kern="0" dirty="0" err="1">
                <a:solidFill>
                  <a:srgbClr val="FF0000"/>
                </a:solidFill>
              </a:rPr>
              <a:t>вебинаров</a:t>
            </a:r>
            <a:r>
              <a:rPr lang="ru-RU" sz="2600" kern="0" dirty="0">
                <a:solidFill>
                  <a:srgbClr val="FF0000"/>
                </a:solidFill>
              </a:rPr>
              <a:t> по изучению виртуальных лабораторий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362" y="5248374"/>
            <a:ext cx="5278273" cy="576659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960000"/>
              </a:buClr>
            </a:pPr>
            <a:r>
              <a:rPr lang="ru-RU" sz="2200" dirty="0"/>
              <a:t>Видеозаписи вебинаров </a:t>
            </a:r>
            <a:r>
              <a:rPr lang="en-US" sz="2200" dirty="0">
                <a:hlinkClick r:id="rId2"/>
              </a:rPr>
              <a:t>https://obr.1c.ru/mathkit/help/video.html</a:t>
            </a:r>
            <a:r>
              <a:rPr lang="ru-RU" sz="2200" dirty="0"/>
              <a:t> 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80570" y="1697830"/>
            <a:ext cx="5939855" cy="57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200" dirty="0">
                <a:latin typeface="+mn-lt"/>
              </a:rPr>
              <a:t>Состоялась 18 октября – 08 ноября 2019 года</a:t>
            </a:r>
          </a:p>
          <a:p>
            <a:r>
              <a:rPr lang="ru-RU" sz="2200" dirty="0">
                <a:latin typeface="+mn-lt"/>
              </a:rPr>
              <a:t>Вебинары проводили:</a:t>
            </a:r>
          </a:p>
          <a:p>
            <a:pPr lvl="1"/>
            <a:r>
              <a:rPr lang="ru-RU" sz="2200" dirty="0">
                <a:latin typeface="+mn-lt"/>
              </a:rPr>
              <a:t>В.А. Булычев, к.ф.-м.н., доцент, МГТУ им. Н.Э. Баумана</a:t>
            </a:r>
          </a:p>
          <a:p>
            <a:pPr lvl="1"/>
            <a:r>
              <a:rPr lang="ru-RU" sz="2200" dirty="0">
                <a:latin typeface="+mn-lt"/>
              </a:rPr>
              <a:t>В.Н. Дубровский, к.ф.-м.н., доцент, СУНЦ МГУ им. А.Н. Колмогорова</a:t>
            </a:r>
          </a:p>
          <a:p>
            <a:pPr lvl="1"/>
            <a:r>
              <a:rPr lang="ru-RU" sz="2200" dirty="0">
                <a:latin typeface="+mn-lt"/>
              </a:rPr>
              <a:t>Т.А. </a:t>
            </a:r>
            <a:r>
              <a:rPr lang="ru-RU" sz="2200" dirty="0" err="1">
                <a:latin typeface="+mn-lt"/>
              </a:rPr>
              <a:t>Чернецкая</a:t>
            </a:r>
            <a:r>
              <a:rPr lang="ru-RU" sz="2200" dirty="0">
                <a:latin typeface="+mn-lt"/>
              </a:rPr>
              <a:t>, </a:t>
            </a:r>
            <a:r>
              <a:rPr lang="ru-RU" sz="2200" dirty="0" err="1">
                <a:latin typeface="+mn-lt"/>
              </a:rPr>
              <a:t>к.п.н</a:t>
            </a:r>
            <a:r>
              <a:rPr lang="ru-RU" sz="2200" dirty="0">
                <a:latin typeface="+mn-lt"/>
              </a:rPr>
              <a:t>., ведущий методист, фирма «1С»</a:t>
            </a:r>
          </a:p>
          <a:p>
            <a:pPr lvl="1"/>
            <a:endParaRPr lang="ru-RU" sz="2200" dirty="0">
              <a:latin typeface="+mn-lt"/>
            </a:endParaRPr>
          </a:p>
          <a:p>
            <a:pPr marL="457200" lvl="1" indent="0">
              <a:buNone/>
            </a:pPr>
            <a:endParaRPr lang="ru-RU" sz="2400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CE2216-C5EF-4ABD-9D03-41236B06A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141" y="748273"/>
            <a:ext cx="5133287" cy="610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3CB27-1379-4FFB-8C55-16B855F5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kern="0" dirty="0">
                <a:solidFill>
                  <a:srgbClr val="FF0000"/>
                </a:solidFill>
              </a:rPr>
              <a:t>Видеозаписи вебинаров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39C0BC-2587-4834-909A-F402EFB3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362491"/>
            <a:ext cx="5910470" cy="143040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Доступны на сайте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en-US" dirty="0">
                <a:hlinkClick r:id="rId2"/>
              </a:rPr>
              <a:t>http://obrazovanie.1c.ru/events/2020/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37C7AC-AD5B-4971-8041-5B48B1D2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1FB63E-3869-45C7-808D-8795B84CC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34" y="223837"/>
            <a:ext cx="5457825" cy="6410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BF8199-186D-4C95-8DCD-A3BF4E143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60" y="2528750"/>
            <a:ext cx="4540399" cy="38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7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D2D2FA70-020D-4669-9CE8-581ED4472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458788"/>
            <a:ext cx="7159763" cy="433387"/>
          </a:xfrm>
        </p:spPr>
        <p:txBody>
          <a:bodyPr>
            <a:no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Система «1С:Образование»: продажи доступа через интернет с 17 августа 2020 г.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3602D8D-88E6-4F68-A2FB-2B1EB394589F}"/>
              </a:ext>
            </a:extLst>
          </p:cNvPr>
          <p:cNvSpPr txBox="1">
            <a:spLocks/>
          </p:cNvSpPr>
          <p:nvPr/>
        </p:nvSpPr>
        <p:spPr bwMode="auto">
          <a:xfrm>
            <a:off x="7134225" y="3132138"/>
            <a:ext cx="2349500" cy="3238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1200" kern="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588FE9C-A44F-4E9A-A2AC-8A0F61F51E17}"/>
              </a:ext>
            </a:extLst>
          </p:cNvPr>
          <p:cNvSpPr txBox="1">
            <a:spLocks/>
          </p:cNvSpPr>
          <p:nvPr/>
        </p:nvSpPr>
        <p:spPr bwMode="auto">
          <a:xfrm>
            <a:off x="4935538" y="3429000"/>
            <a:ext cx="2347912" cy="3238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1200" kern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84D45DC-F0C7-4C08-9D89-96BB120CF225}"/>
              </a:ext>
            </a:extLst>
          </p:cNvPr>
          <p:cNvSpPr txBox="1">
            <a:spLocks/>
          </p:cNvSpPr>
          <p:nvPr/>
        </p:nvSpPr>
        <p:spPr bwMode="auto">
          <a:xfrm>
            <a:off x="5016500" y="5416550"/>
            <a:ext cx="2347913" cy="3238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1200" kern="0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93AE4523-52AE-4AEA-B2E3-735F6FFE4A94}"/>
              </a:ext>
            </a:extLst>
          </p:cNvPr>
          <p:cNvSpPr txBox="1">
            <a:spLocks/>
          </p:cNvSpPr>
          <p:nvPr/>
        </p:nvSpPr>
        <p:spPr bwMode="auto">
          <a:xfrm>
            <a:off x="7175500" y="4848225"/>
            <a:ext cx="2349500" cy="3238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1200" kern="0" dirty="0"/>
          </a:p>
        </p:txBody>
      </p:sp>
      <p:sp>
        <p:nvSpPr>
          <p:cNvPr id="8199" name="TextBox 12">
            <a:extLst>
              <a:ext uri="{FF2B5EF4-FFF2-40B4-BE49-F238E27FC236}">
                <a16:creationId xmlns:a16="http://schemas.microsoft.com/office/drawing/2014/main" id="{5BBC70CA-6AD9-49F1-9EB1-12A2322FB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39" y="1395275"/>
            <a:ext cx="5903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Информация для пользователей и партнеров №27515 от 17.08.2020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  <a:hlinkClick r:id="rId3"/>
              </a:rPr>
              <a:t>https://1c.ru/news/info.jsp?id=27515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200" name="Рисунок 3">
            <a:extLst>
              <a:ext uri="{FF2B5EF4-FFF2-40B4-BE49-F238E27FC236}">
                <a16:creationId xmlns:a16="http://schemas.microsoft.com/office/drawing/2014/main" id="{BE8B3CEB-2252-4BC9-A8D8-986397F9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49" y="1595818"/>
            <a:ext cx="4697326" cy="309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4">
            <a:extLst>
              <a:ext uri="{FF2B5EF4-FFF2-40B4-BE49-F238E27FC236}">
                <a16:creationId xmlns:a16="http://schemas.microsoft.com/office/drawing/2014/main" id="{75A66B20-E7F0-471D-B21B-EBB69D5CA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5172075"/>
            <a:ext cx="458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  <a:hlinkClick r:id="rId5"/>
              </a:rPr>
              <a:t>http://obrazovanie.1c.ru/education/cloud/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2F105-903F-42E8-815B-3E0763414FFA}"/>
              </a:ext>
            </a:extLst>
          </p:cNvPr>
          <p:cNvSpPr txBox="1"/>
          <p:nvPr/>
        </p:nvSpPr>
        <p:spPr>
          <a:xfrm>
            <a:off x="470841" y="2613560"/>
            <a:ext cx="64333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Отсутствие затрат на развертывание, администрирование и эксплуатацию системы в сети образовательной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Отдельная база данных для каждой школы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Стабильная работа без излишних требований к скорости интернета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kern="1200" dirty="0">
                <a:latin typeface="+mn-lt"/>
                <a:cs typeface="Times New Roman" pitchFamily="18" charset="0"/>
              </a:rPr>
              <a:t>Стоимость подключения – </a:t>
            </a:r>
            <a:br>
              <a:rPr lang="ru-RU" sz="2000" kern="1200" dirty="0">
                <a:latin typeface="+mn-lt"/>
                <a:cs typeface="Times New Roman" pitchFamily="18" charset="0"/>
              </a:rPr>
            </a:br>
            <a:r>
              <a:rPr lang="ru-RU" sz="2000" kern="1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19 990 р / год </a:t>
            </a:r>
            <a:r>
              <a:rPr lang="ru-RU" sz="2000" kern="1200" dirty="0">
                <a:latin typeface="+mn-lt"/>
                <a:cs typeface="Times New Roman" pitchFamily="18" charset="0"/>
              </a:rPr>
              <a:t>на образовательную организацию без ограничения количества пользователей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kern="1200" dirty="0">
                <a:latin typeface="+mn-lt"/>
                <a:cs typeface="Times New Roman" pitchFamily="18" charset="0"/>
              </a:rPr>
              <a:t>Для организаций, которые не пробовали систему раньше, </a:t>
            </a:r>
            <a:r>
              <a:rPr lang="ru-RU" sz="2000" kern="1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бесплатный тестовый период </a:t>
            </a:r>
            <a:br>
              <a:rPr lang="ru-RU" sz="2000" kern="1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2000" kern="1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30 дней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en-US" dirty="0"/>
          </a:p>
          <a:p>
            <a:r>
              <a:rPr lang="en-US" dirty="0">
                <a:hlinkClick r:id="rId3"/>
              </a:rPr>
              <a:t>http://obrazovanie.1c.ru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5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2287" y="2447924"/>
            <a:ext cx="3959825" cy="3316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Система «1С:Образование» поддержана проектом «Навигатор образования» </a:t>
            </a:r>
            <a:r>
              <a:rPr lang="ru-RU" sz="2400" dirty="0" err="1"/>
              <a:t>Минпросвещения</a:t>
            </a:r>
            <a:r>
              <a:rPr lang="ru-RU" sz="2400" dirty="0"/>
              <a:t> РФ и Агентства стратегических инициатив (вместе с рядом других решений «1С»)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https://edu.asi.ru/</a:t>
            </a:r>
            <a:r>
              <a:rPr lang="ru-RU" sz="2400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21" y="127138"/>
            <a:ext cx="7477263" cy="61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97039" y="2852192"/>
            <a:ext cx="4051298" cy="576808"/>
          </a:xfrm>
        </p:spPr>
        <p:txBody>
          <a:bodyPr>
            <a:no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Система «1С:Образование»: основные возможности для электронного и дистанционного обучения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481093" y="30335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28" y="11113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556" y="1011118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80931" y="30305"/>
            <a:ext cx="10711070" cy="1081088"/>
          </a:xfrm>
        </p:spPr>
        <p:txBody>
          <a:bodyPr>
            <a:norm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Учебные пособия «1С:Школа» - основа 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12955" y="1484784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5844557" y="4594479"/>
            <a:ext cx="592314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Выпущены издательством "1С-Паблишинг",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latin typeface="Futura PT Demi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05FAAD-CE04-42DB-A2EB-4F7FF1F68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" y="3854450"/>
            <a:ext cx="54057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9" y="260734"/>
            <a:ext cx="8001255" cy="565178"/>
          </a:xfrm>
        </p:spPr>
        <p:txBody>
          <a:bodyPr>
            <a:no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Типы электронных ресурсов в составе учебных пособий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361738"/>
            <a:ext cx="5689663" cy="32942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55" y="1081410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005" y="1333809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92" y="2826635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918" y="2287192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3457" y="4152900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458329" y="3727459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BBD3B2-489C-457A-AFCD-D3C4C62AC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1852" y="5546130"/>
            <a:ext cx="1520148" cy="13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AB3A7-FDE0-4614-A35B-789AD96B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kern="0" dirty="0">
                <a:solidFill>
                  <a:srgbClr val="FF0000"/>
                </a:solidFill>
              </a:rPr>
              <a:t>Серия вебинаров по ресурсам цифровой Библиотеки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89BD9F6-CFAB-4B08-8276-64E1A6F73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069408"/>
              </p:ext>
            </p:extLst>
          </p:nvPr>
        </p:nvGraphicFramePr>
        <p:xfrm>
          <a:off x="838200" y="994741"/>
          <a:ext cx="10515597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913">
                  <a:extLst>
                    <a:ext uri="{9D8B030D-6E8A-4147-A177-3AD203B41FA5}">
                      <a16:colId xmlns:a16="http://schemas.microsoft.com/office/drawing/2014/main" val="2507381326"/>
                    </a:ext>
                  </a:extLst>
                </a:gridCol>
                <a:gridCol w="2097157">
                  <a:extLst>
                    <a:ext uri="{9D8B030D-6E8A-4147-A177-3AD203B41FA5}">
                      <a16:colId xmlns:a16="http://schemas.microsoft.com/office/drawing/2014/main" val="744096216"/>
                    </a:ext>
                  </a:extLst>
                </a:gridCol>
                <a:gridCol w="6662527">
                  <a:extLst>
                    <a:ext uri="{9D8B030D-6E8A-4147-A177-3AD203B41FA5}">
                      <a16:colId xmlns:a16="http://schemas.microsoft.com/office/drawing/2014/main" val="2592108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Дата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Время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Тема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01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20.10.20</a:t>
                      </a:r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15:00 по московскому времени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учебных пособий для начальной школы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1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27.10.20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интерактивных карт по истории, географии и окружающему миру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0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03.11.20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учебных пособий по всеобщей истории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91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10.11.20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учебных пособий по истории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69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17.11.20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виртуальных лабораторий по математике: графики функций, планиметрия, стереометрия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530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24.11.20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виртуальных лабораторий по математике: теория вероятностей и математическая статистика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99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01.12.20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Цифровые учебные материалы для подготовки к ЕГЭ и ОГЭ по математике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49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09.12.20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Цифровые учебные материалы для подготовки к ЕГЭ по информатике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57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15.12.20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Цифровые учебные материалы для подготовки к ЕГЭ и ОГЭ по русскому языку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18724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9A2221-6AC1-4603-834C-3C7C588F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4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B0760BD-18FF-413F-AB9D-890A4462D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7290" y="174907"/>
            <a:ext cx="10223922" cy="80686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600" kern="0" dirty="0">
                <a:solidFill>
                  <a:srgbClr val="FF0000"/>
                </a:solidFill>
              </a:rPr>
              <a:t>Что такое динамическая геометрия (или интерактивная математика)?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1B8F5BEA-3C79-4B4A-88D6-A476A47FB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85" y="2722066"/>
            <a:ext cx="8424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180975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938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180975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1809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C00000"/>
                </a:solidFill>
              </a:rPr>
              <a:t>Основные виды деятельности:</a:t>
            </a:r>
          </a:p>
          <a:p>
            <a:pPr marL="522288" lvl="1" indent="-342900" eaLnBrk="1" hangingPunct="1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ru-RU" altLang="ru-RU" sz="2000" dirty="0"/>
              <a:t>Конструирование, моделирование</a:t>
            </a:r>
            <a:endParaRPr lang="en-US" altLang="ru-RU" sz="2000" dirty="0"/>
          </a:p>
          <a:p>
            <a:pPr marL="522288" lvl="1" indent="-342900" eaLnBrk="1" hangingPunct="1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ru-RU" altLang="ru-RU" sz="2000" dirty="0"/>
              <a:t>Эксперимент и исследование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E3B6B3E6-A7B2-461E-816D-431A2E6FC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86" y="3760766"/>
            <a:ext cx="84248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180975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938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180975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1809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None/>
            </a:pPr>
            <a:r>
              <a:rPr lang="ru-RU" altLang="ru-RU" sz="2000" dirty="0">
                <a:solidFill>
                  <a:srgbClr val="C00000"/>
                </a:solidFill>
              </a:rPr>
              <a:t>Основные принципы:</a:t>
            </a:r>
          </a:p>
          <a:p>
            <a:pPr marL="522288" lvl="1" indent="-342900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ru-RU" altLang="ru-RU" sz="2000" dirty="0"/>
              <a:t>Визуализация </a:t>
            </a:r>
            <a:endParaRPr lang="en-US" altLang="ru-RU" sz="2000" dirty="0"/>
          </a:p>
          <a:p>
            <a:pPr marL="522288" lvl="1" indent="-342900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ru-RU" altLang="ru-RU" sz="2000" dirty="0"/>
              <a:t>«Осязаемость»</a:t>
            </a:r>
            <a:endParaRPr lang="en-US" altLang="ru-RU" sz="2000" dirty="0"/>
          </a:p>
          <a:p>
            <a:pPr marL="522288" lvl="1" indent="-342900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ru-RU" altLang="ru-RU" sz="2000" dirty="0"/>
              <a:t>Вариация</a:t>
            </a:r>
          </a:p>
          <a:p>
            <a:pPr marL="522288" lvl="1" indent="-342900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ru-RU" altLang="ru-RU" sz="2000" dirty="0"/>
              <a:t>Самоконтроль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85B30B9-4E9B-4FB0-B9CA-42ED0657A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88" y="5415019"/>
            <a:ext cx="8424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180975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938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180975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1809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None/>
            </a:pPr>
            <a:r>
              <a:rPr lang="ru-RU" altLang="ru-RU" sz="2000" dirty="0">
                <a:solidFill>
                  <a:srgbClr val="C00000"/>
                </a:solidFill>
              </a:rPr>
              <a:t>Две ипостаси:</a:t>
            </a:r>
          </a:p>
          <a:p>
            <a:pPr marL="522288" lvl="1" indent="-342900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ru-RU" altLang="ru-RU" sz="2000" dirty="0"/>
              <a:t>Среда-редактор («чистый лист»)</a:t>
            </a:r>
            <a:endParaRPr lang="en-US" altLang="ru-RU" sz="2000" dirty="0"/>
          </a:p>
          <a:p>
            <a:pPr marL="522288" lvl="1" indent="-342900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ru-RU" altLang="ru-RU" sz="2000" dirty="0"/>
              <a:t>Готовые демонстрации и задания</a:t>
            </a:r>
            <a:endParaRPr lang="en-US" altLang="ru-RU" sz="2000" dirty="0"/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04BF907B-BBB2-4F35-9990-3AE77A5394B3}"/>
              </a:ext>
            </a:extLst>
          </p:cNvPr>
          <p:cNvSpPr txBox="1">
            <a:spLocks/>
          </p:cNvSpPr>
          <p:nvPr/>
        </p:nvSpPr>
        <p:spPr bwMode="auto">
          <a:xfrm>
            <a:off x="426785" y="1162526"/>
            <a:ext cx="7190073" cy="13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360000" indent="-35560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Char char="•"/>
              <a:defRPr sz="2000"/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9pPr>
          </a:lstStyle>
          <a:p>
            <a:pPr marL="44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цифровая дидактика: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наглядное представление на экране изучаемых объекты, процессы и явления как в виде моделей, так и в виде геометрических интерпретаций (диаграммы, графики, таблицы и пр.)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5DC869A-A151-4CA5-9722-238D5D3FE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55" y="3191433"/>
            <a:ext cx="37528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beroCabri 2012">
            <a:extLst>
              <a:ext uri="{FF2B5EF4-FFF2-40B4-BE49-F238E27FC236}">
                <a16:creationId xmlns:a16="http://schemas.microsoft.com/office/drawing/2014/main" id="{4564522A-04C0-459A-BAD9-BE3C8CB1D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65"/>
          <a:stretch>
            <a:fillRect/>
          </a:stretch>
        </p:blipFill>
        <p:spPr bwMode="auto">
          <a:xfrm>
            <a:off x="9747660" y="1145300"/>
            <a:ext cx="201771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CA656B2-4E98-4FC4-B7FD-40A69519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91" y="2280167"/>
            <a:ext cx="3211512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49888CF-B371-4385-A930-36EB25FF6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986" y="3115755"/>
            <a:ext cx="3028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6E5C53-F4B6-4378-8FC6-30AEBB062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359" y="4969474"/>
            <a:ext cx="4438650" cy="153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allAtOnce"/>
      <p:bldP spid="41988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15C1C68-3A45-4FAF-9FA2-3E1F89208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9175" y="140493"/>
            <a:ext cx="7345362" cy="1081088"/>
          </a:xfrm>
        </p:spPr>
        <p:txBody>
          <a:bodyPr>
            <a:norm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Интерактивная математика в школе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2AAEC3C-DA87-462B-8721-2119B3A70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52550"/>
            <a:ext cx="5835977" cy="48244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ko-KR" dirty="0"/>
              <a:t>	</a:t>
            </a:r>
            <a:r>
              <a:rPr lang="ru-RU" altLang="ko-KR" sz="2000" dirty="0">
                <a:solidFill>
                  <a:srgbClr val="C00000"/>
                </a:solidFill>
              </a:rPr>
              <a:t>Новый подход к этапу первоначального накопления теоретических знаний и их логической организации: </a:t>
            </a:r>
          </a:p>
          <a:p>
            <a:pPr eaLnBrk="1" hangingPunct="1">
              <a:buClr>
                <a:srgbClr val="960000"/>
              </a:buClr>
            </a:pPr>
            <a:r>
              <a:rPr lang="ru-RU" altLang="ko-KR" sz="2000" dirty="0"/>
              <a:t>математизация эмпирического материала или интерпретация математического объекта происходит в форме замены его адекватной виртуальной динамической моделью</a:t>
            </a:r>
          </a:p>
          <a:p>
            <a:pPr eaLnBrk="1" hangingPunct="1">
              <a:buClr>
                <a:srgbClr val="960000"/>
              </a:buClr>
            </a:pPr>
            <a:r>
              <a:rPr lang="ru-RU" altLang="ko-KR" sz="2000" dirty="0"/>
              <a:t>построенная модель позволяет собрать данные о свойствах объекта и о связях между этими свойствами </a:t>
            </a:r>
          </a:p>
          <a:p>
            <a:pPr eaLnBrk="1" hangingPunct="1">
              <a:buClr>
                <a:srgbClr val="960000"/>
              </a:buClr>
            </a:pPr>
            <a:r>
              <a:rPr lang="ru-RU" altLang="ko-KR" sz="2000" dirty="0"/>
              <a:t>в дальнейшем возможно выдвижение соответствующих гипотез о существовании закономерных связей и обоснования этих гипотез с помощью проверки выявленных связей на динамическую устойчивость </a:t>
            </a:r>
            <a:endParaRPr lang="ru-RU" alt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9D53A2-A115-483F-A55B-93A463BA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992" y="140493"/>
            <a:ext cx="3884587" cy="6887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678E5-78B6-44A7-BCA4-13B31DB5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Лаборатория «Графики функций»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54B1EC-21FB-43D5-BAF0-85103767E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3131" y="535319"/>
            <a:ext cx="4302494" cy="578736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A417C8-0611-4E26-9A79-93EFC3EE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EE997A37-C4E8-4066-B944-D840FE20B6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504" y="1203464"/>
                <a:ext cx="5618922" cy="52470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/>
                  <a:t>Задача о вершине параболы:</a:t>
                </a: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EE997A37-C4E8-4066-B944-D840FE20B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04" y="1203464"/>
                <a:ext cx="5618922" cy="5247033"/>
              </a:xfrm>
              <a:prstGeom prst="rect">
                <a:avLst/>
              </a:prstGeom>
              <a:blipFill>
                <a:blip r:embed="rId3"/>
                <a:stretch>
                  <a:fillRect l="-2278" t="-18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431D22-0C76-4BB3-803F-6626598FC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3" y="3429000"/>
            <a:ext cx="4409604" cy="27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54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9554</TotalTime>
  <Words>961</Words>
  <Application>Microsoft Office PowerPoint</Application>
  <PresentationFormat>Широкоэкранный</PresentationFormat>
  <Paragraphs>125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Futura PT Demi</vt:lpstr>
      <vt:lpstr>Times New Roman</vt:lpstr>
      <vt:lpstr>Wingdings</vt:lpstr>
      <vt:lpstr>Тема Office</vt:lpstr>
      <vt:lpstr>Цифровая библиотека системы «1С:Образование». Обзор учебных пособий  Виртуальные лаборатории по математике</vt:lpstr>
      <vt:lpstr>Презентация PowerPoint</vt:lpstr>
      <vt:lpstr>Система «1С:Образование»: основные возможности для электронного и дистанционного обучения</vt:lpstr>
      <vt:lpstr>Учебные пособия «1С:Школа» - основа цифровой Библиотеки «1С:Образование»</vt:lpstr>
      <vt:lpstr>Типы электронных ресурсов в составе учебных пособий</vt:lpstr>
      <vt:lpstr>Серия вебинаров по ресурсам цифровой Библиотеки</vt:lpstr>
      <vt:lpstr>Что такое динамическая геометрия (или интерактивная математика)?</vt:lpstr>
      <vt:lpstr>Интерактивная математика в школе</vt:lpstr>
      <vt:lpstr>Лаборатория «Графики функций»</vt:lpstr>
      <vt:lpstr>Лаборатория «Планиметрия»</vt:lpstr>
      <vt:lpstr>Лаборатория «Стереометрия»</vt:lpstr>
      <vt:lpstr>Серия вебинаров по изучению виртуальных лабораторий</vt:lpstr>
      <vt:lpstr>Видеозаписи вебинаров</vt:lpstr>
      <vt:lpstr>Система «1С:Образование»: продажи доступа через интернет с 17 августа 2020 г.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241</cp:revision>
  <dcterms:created xsi:type="dcterms:W3CDTF">2018-08-08T13:50:28Z</dcterms:created>
  <dcterms:modified xsi:type="dcterms:W3CDTF">2020-11-13T07:55:59Z</dcterms:modified>
</cp:coreProperties>
</file>