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355" r:id="rId3"/>
    <p:sldId id="356" r:id="rId4"/>
    <p:sldId id="328" r:id="rId5"/>
    <p:sldId id="338" r:id="rId6"/>
    <p:sldId id="341" r:id="rId7"/>
    <p:sldId id="342" r:id="rId8"/>
    <p:sldId id="425" r:id="rId9"/>
    <p:sldId id="426" r:id="rId10"/>
    <p:sldId id="429" r:id="rId11"/>
    <p:sldId id="427" r:id="rId12"/>
    <p:sldId id="428" r:id="rId13"/>
    <p:sldId id="31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5480A8"/>
    <a:srgbClr val="425B93"/>
    <a:srgbClr val="D55049"/>
    <a:srgbClr val="79B3E8"/>
    <a:srgbClr val="7AD0E1"/>
    <a:srgbClr val="4C92D0"/>
    <a:srgbClr val="FB973C"/>
    <a:srgbClr val="D5222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7" autoAdjust="0"/>
    <p:restoredTop sz="89015" autoAdjust="0"/>
  </p:normalViewPr>
  <p:slideViewPr>
    <p:cSldViewPr snapToGrid="0">
      <p:cViewPr varScale="1">
        <p:scale>
          <a:sx n="77" d="100"/>
          <a:sy n="77" d="100"/>
        </p:scale>
        <p:origin x="773" y="5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4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C8A8F-2CA4-40D4-8C33-89D75A2EBCC4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D5BD2-9F50-4FB3-BCE6-7A51A0814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81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Основой</a:t>
            </a:r>
            <a:r>
              <a:rPr lang="ru-RU" baseline="0" dirty="0"/>
              <a:t> для создания современной цифровой образовательной среды школы на базе решений 1С является программа 1С:Образование 5. Школа и интерактивные учебные пособия 1С:Школа.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48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/>
              <a:t>Учебные</a:t>
            </a:r>
            <a:r>
              <a:rPr lang="ru-RU" baseline="0" dirty="0"/>
              <a:t> пособия 1С:Школа представляют собой завершенные линейки интерактивных учебных курсов по основным школьным предметам. Разработка интерактивных учебных пособий ведется </a:t>
            </a:r>
            <a:r>
              <a:rPr lang="ru-RU" sz="1200" dirty="0"/>
              <a:t>с 1996 г. Над каждым продуктом работает коллектив опытных в создании электронных учебных материалов авторов, профессиональных разработчиков, редакторов, корректоров и программистов. 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1200" dirty="0"/>
              <a:t>Фирма «1С» имеет опыт сотрудничества с </a:t>
            </a:r>
            <a:r>
              <a:rPr lang="ru-RU" sz="1200" dirty="0" err="1"/>
              <a:t>Минобрнауки</a:t>
            </a:r>
            <a:r>
              <a:rPr lang="ru-RU" sz="1200" dirty="0"/>
              <a:t> России, ведущими книжными издательствами России, другими разработчиками ресурсов и платформ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sz="1200" dirty="0"/>
              <a:t>Всего реализовано более 5 млн. копий компьютерных образовательных программ «1С».</a:t>
            </a:r>
            <a:r>
              <a:rPr lang="ru-RU" sz="1200" baseline="0" dirty="0"/>
              <a:t> </a:t>
            </a:r>
            <a:r>
              <a:rPr lang="ru-RU" sz="1200" dirty="0"/>
              <a:t>Разработки «1С» отмечены Премиями Правительства России в области науки и техники и в области образования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860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D5BD2-9F50-4FB3-BCE6-7A51A0814E6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41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  Задача цифровой образовательной среды школы – включение учителя и ученика в учебный процесс из любой точки пространства, где есть интернет, построение индивидуальных образовательных траекторий, организация учебного обсуждения и совместной работы над заданием учителя, учебным исследование или проектом. Такие возможности ученику и педагогу предоставляет платформа «1С:Образование 5. Школа»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A46EFB-94C5-41CB-A669-03019117BB1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08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6A79-391C-4E36-8F5B-DA41981EE79D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91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BDE6E-F489-4E7A-A34A-4DCE9E0EEC02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8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59A7-70A3-439C-A703-F6E6EA3A5F03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75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360F-A7D7-4057-84FE-2EC21BF09B33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26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52D1-4E29-49CB-A181-0DADDDF7E7F5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06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CD22B-6793-4BB1-A8C8-5BA9DD2EF506}" type="datetime1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85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2CF3-7D01-405F-93F4-9484ECDFD964}" type="datetime1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39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5563-33EC-4B91-BC0C-94C154CAE6F1}" type="datetime1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7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73C4-8E34-4769-BC7B-E41FBA43F29A}" type="datetime1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9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D184E-4EEF-4891-85EC-43BBB6635570}" type="datetime1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32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EA7C-3DEE-45ED-8991-67782F23C507}" type="datetime1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1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7054" y="152400"/>
            <a:ext cx="10066746" cy="938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352550"/>
            <a:ext cx="10515600" cy="4824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1898-9F36-4318-BAAB-FC3129233460}" type="datetime1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60E6-A09A-4B08-B80C-2A5EB59690F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6" descr="Layer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42877" y="152400"/>
            <a:ext cx="1144177" cy="90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05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obrazovanie.1c.ru/events/202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brazovanie.1c.ru/" TargetMode="External"/><Relationship Id="rId2" Type="http://schemas.openxmlformats.org/officeDocument/2006/relationships/hyperlink" Target="mailto:obr@1c.r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brazovanie.1c.ru/2020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7325" y="1764983"/>
            <a:ext cx="9551350" cy="2424143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FF0000"/>
                </a:solidFill>
              </a:rPr>
              <a:t>Об опыте дистанционного обучения на платформе «1С:Образование» в колледжах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642" y="5216393"/>
            <a:ext cx="9144000" cy="955807"/>
          </a:xfrm>
        </p:spPr>
        <p:txBody>
          <a:bodyPr>
            <a:normAutofit/>
          </a:bodyPr>
          <a:lstStyle/>
          <a:p>
            <a:r>
              <a:rPr lang="ru-RU" i="1" dirty="0"/>
              <a:t>Т.А. </a:t>
            </a:r>
            <a:r>
              <a:rPr lang="ru-RU" i="1" dirty="0" err="1"/>
              <a:t>Чернецкая</a:t>
            </a:r>
            <a:r>
              <a:rPr lang="ru-RU" i="1" dirty="0"/>
              <a:t>, ведущий методист, </a:t>
            </a:r>
            <a:r>
              <a:rPr lang="ru-RU" i="1" dirty="0" err="1"/>
              <a:t>к.п.н</a:t>
            </a:r>
            <a:r>
              <a:rPr lang="ru-RU" i="1" dirty="0"/>
              <a:t>.</a:t>
            </a:r>
            <a:endParaRPr lang="en-US" i="1" dirty="0"/>
          </a:p>
          <a:p>
            <a:r>
              <a:rPr lang="ru-RU" i="1" dirty="0"/>
              <a:t>Отдел образовательных программ фирмы «1С»</a:t>
            </a:r>
          </a:p>
          <a:p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4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E67F46-5324-4D08-8DB9-BE94DF7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773431"/>
            <a:ext cx="6139070" cy="13111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Видеоматериалы по работе с системой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http://obrazovanie.1c.ru/events/2020/</a:t>
            </a:r>
            <a:r>
              <a:rPr lang="ru-RU" dirty="0"/>
              <a:t>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C067E9-497B-4BC9-9D5C-FBEAF12C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B0D01F-CF37-4784-BE3E-4ADD7D699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616" y="0"/>
            <a:ext cx="5173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0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ED5FB-E9C8-4668-B2D4-D1C380E4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053" y="152400"/>
            <a:ext cx="10798929" cy="938213"/>
          </a:xfrm>
        </p:spPr>
        <p:txBody>
          <a:bodyPr/>
          <a:lstStyle/>
          <a:p>
            <a:r>
              <a:rPr lang="ru-RU" sz="2800" kern="0" dirty="0">
                <a:solidFill>
                  <a:srgbClr val="FF0000"/>
                </a:solidFill>
              </a:rPr>
              <a:t>Топ-15 наиболее активных организаций</a:t>
            </a:r>
            <a:r>
              <a:rPr lang="en-US" sz="2800" kern="0" dirty="0">
                <a:solidFill>
                  <a:srgbClr val="FF0000"/>
                </a:solidFill>
              </a:rPr>
              <a:t> (</a:t>
            </a:r>
            <a:r>
              <a:rPr lang="ru-RU" sz="2800" kern="0" dirty="0">
                <a:solidFill>
                  <a:srgbClr val="FF0000"/>
                </a:solidFill>
              </a:rPr>
              <a:t>по данным за апрель 2020 г.)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995EE32-9733-4DAA-BC02-7343557119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563563"/>
              </p:ext>
            </p:extLst>
          </p:nvPr>
        </p:nvGraphicFramePr>
        <p:xfrm>
          <a:off x="387627" y="1364327"/>
          <a:ext cx="8080513" cy="5174585"/>
        </p:xfrm>
        <a:graphic>
          <a:graphicData uri="http://schemas.openxmlformats.org/drawingml/2006/table">
            <a:tbl>
              <a:tblPr/>
              <a:tblGrid>
                <a:gridCol w="8080513">
                  <a:extLst>
                    <a:ext uri="{9D8B030D-6E8A-4147-A177-3AD203B41FA5}">
                      <a16:colId xmlns:a16="http://schemas.microsoft.com/office/drawing/2014/main" val="580496570"/>
                    </a:ext>
                  </a:extLst>
                </a:gridCol>
              </a:tblGrid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ГБОУ ПОО «Магнитогорский технологический колледж </a:t>
                      </a:r>
                      <a:b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им. В.П.    Омельченко»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779728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Республики Мордовия «Саранский Медицинский Колледж»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90763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Колледж телекоммуникаций МТУСИ, Москва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623733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ГАПОУ СО «</a:t>
                      </a:r>
                      <a:r>
                        <a:rPr lang="ru-RU" sz="1700" b="0" i="0" u="none" strike="noStrike" dirty="0" err="1">
                          <a:effectLst/>
                          <a:latin typeface="Arial" panose="020B0604020202020204" pitchFamily="34" charset="0"/>
                        </a:rPr>
                        <a:t>Ирбитский</a:t>
                      </a: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мотоциклетный техникум»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668186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ГПОУ ТО «Тульский Сельскохозяйственный Колледж </a:t>
                      </a:r>
                      <a:b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Имени И.С. Ефанова»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662734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Чайковский Техникум Промышленных Технологий И Управления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2604532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РО «Ростовский-На-Дону Колледж Радиоэлектроники»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256170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Медицинский колледж, Магадан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261059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РО «Семикаракорский Агротехнологический Техникум»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10245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«Котовский промышленно-экономический техникум»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795146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ГАПОУ АО «</a:t>
                      </a:r>
                      <a:r>
                        <a:rPr lang="ru-RU" sz="17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Новодвинский</a:t>
                      </a: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Индустриальный Техникум»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044800"/>
                  </a:ext>
                </a:extLst>
              </a:tr>
              <a:tr h="349117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ЧПОУ ТОСПО «Тюменский колледж экономики, управления и права»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678498"/>
                  </a:ext>
                </a:extLst>
              </a:tr>
              <a:tr h="180945">
                <a:tc>
                  <a:txBody>
                    <a:bodyPr/>
                    <a:lstStyle/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ГБПОУ ЭТК № 22, Москва</a:t>
                      </a:r>
                    </a:p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Александровский Филиал ГБПОУ «</a:t>
                      </a:r>
                      <a:r>
                        <a:rPr lang="ru-RU" sz="1700" b="0" i="0" u="none" strike="noStrike" dirty="0" err="1">
                          <a:effectLst/>
                          <a:latin typeface="Arial" panose="020B0604020202020204" pitchFamily="34" charset="0"/>
                        </a:rPr>
                        <a:t>Кизеловский</a:t>
                      </a: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Политехнический     Техникум»</a:t>
                      </a:r>
                    </a:p>
                    <a:p>
                      <a:pPr marL="171450" indent="-171450" algn="l" fontAlgn="b">
                        <a:buClr>
                          <a:srgbClr val="C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ГАПОУ ТО «</a:t>
                      </a:r>
                      <a:r>
                        <a:rPr lang="ru-RU" sz="1700" b="0" i="0" u="none" strike="noStrike" dirty="0" err="1">
                          <a:effectLst/>
                          <a:latin typeface="Arial" panose="020B0604020202020204" pitchFamily="34" charset="0"/>
                        </a:rPr>
                        <a:t>Ишимский</a:t>
                      </a:r>
                      <a:r>
                        <a:rPr lang="ru-RU" sz="1700" b="0" i="0" u="none" strike="noStrike" dirty="0">
                          <a:effectLst/>
                          <a:latin typeface="Arial" panose="020B0604020202020204" pitchFamily="34" charset="0"/>
                        </a:rPr>
                        <a:t> многопрофильный техникум»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773174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E6E698-9F28-4B23-8EB9-26EFE0C6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AAEC403-3A35-43BF-BC34-15D31D50CFB8}"/>
              </a:ext>
            </a:extLst>
          </p:cNvPr>
          <p:cNvSpPr/>
          <p:nvPr/>
        </p:nvSpPr>
        <p:spPr>
          <a:xfrm>
            <a:off x="8468140" y="1886779"/>
            <a:ext cx="36178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Более 250 000 обращений к сервису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Более 500 000 просмотров учебных материалов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Около 3 млн. действий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605608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13D8A-B55B-42C4-BF4D-9D77C577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kern="0" dirty="0">
                <a:solidFill>
                  <a:srgbClr val="FF0000"/>
                </a:solidFill>
              </a:rPr>
              <a:t>Планы по развитию сервиса «1С:Образование» на 2020-2021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6CF95-4FCA-47DA-9DAC-BCB851F0C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3706467"/>
          </a:xfrm>
        </p:spPr>
        <p:txBody>
          <a:bodyPr>
            <a:normAutofit/>
          </a:bodyPr>
          <a:lstStyle/>
          <a:p>
            <a:r>
              <a:rPr lang="ru-RU" sz="2400" dirty="0"/>
              <a:t>Доработка интерфейса раздела «Администрирование»: заменим «школьную» специфику на специфику СПО</a:t>
            </a:r>
          </a:p>
          <a:p>
            <a:r>
              <a:rPr lang="ru-RU" sz="2400" dirty="0"/>
              <a:t>Пополнение Библиотеки учебных пособий: добавим пособия по русскому языку, обществознанию, экономике, интерактивные карты по географии</a:t>
            </a:r>
          </a:p>
          <a:p>
            <a:r>
              <a:rPr lang="ru-RU" sz="2400" dirty="0"/>
              <a:t>Доработка раздела «Отчеты»: добавим разделение прав просмотра раздела для разных пользователей</a:t>
            </a:r>
          </a:p>
          <a:p>
            <a:r>
              <a:rPr lang="ru-RU" sz="2400" dirty="0"/>
              <a:t>Доработка настроек параметров прохождения тестирования</a:t>
            </a:r>
          </a:p>
          <a:p>
            <a:r>
              <a:rPr lang="ru-RU" sz="2400" dirty="0"/>
              <a:t>Подключение модуля оценки </a:t>
            </a:r>
            <a:r>
              <a:rPr lang="ru-RU" sz="2400"/>
              <a:t>качества образования</a:t>
            </a:r>
            <a:endParaRPr lang="ru-RU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20CE81-36B3-4139-9B03-EFAE4E14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80BDA-B766-4321-8419-D0FA256C2123}"/>
              </a:ext>
            </a:extLst>
          </p:cNvPr>
          <p:cNvSpPr/>
          <p:nvPr/>
        </p:nvSpPr>
        <p:spPr>
          <a:xfrm>
            <a:off x="1003852" y="5059017"/>
            <a:ext cx="9968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Стоимость подключения к сервису «1С:Образование» на 2020-2021 учебный год установлена в размере 20 000 р на образовательную организацию без ограничения количества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1013350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hlinkClick r:id="rId2"/>
              </a:rPr>
              <a:t>obr@1c.ru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/>
              </a:rPr>
              <a:t>https://obrazovanie.1c.ru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62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Объект 4"/>
          <p:cNvSpPr txBox="1">
            <a:spLocks/>
          </p:cNvSpPr>
          <p:nvPr/>
        </p:nvSpPr>
        <p:spPr bwMode="auto">
          <a:xfrm>
            <a:off x="482651" y="1313876"/>
            <a:ext cx="10977166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9pPr>
          </a:lstStyle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«1С:Образование» – отлаженная за годы разработки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 использования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(2006-20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программная платформа для электронного обучения. 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Поддержка мировых SCORM,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IMS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QTI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отраслевых стандартов разработки ресурсов и учебных курсов.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Готовые электронные учебные пособия по основным дисциплинам общего образования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Специализированные инструменты для создания авторских электронных образовательных ресурсов и курсов.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Обмен данными с решениями для автоматизации административно-хозяйственной деятельности образовательной организации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открытый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API)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Система методической поддержки внедрения и использования в образовательных организациях.</a:t>
            </a:r>
          </a:p>
          <a:p>
            <a:pPr marL="360000" indent="-3556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Многолетний опыт использования в Учебном центре № 1 фирмы «1С» 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480930" y="260648"/>
            <a:ext cx="1051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Futura PT Demi" panose="020B0702020204020303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Futura PT Dem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Futura PT Dem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Futura PT Dem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Futura PT Dem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b="1" kern="0" dirty="0">
                <a:solidFill>
                  <a:srgbClr val="FF0000"/>
                </a:solidFill>
                <a:latin typeface="+mj-lt"/>
              </a:rPr>
              <a:t>Система программ для электронного и дистанционного обучения 1С:Образование </a:t>
            </a:r>
            <a:br>
              <a:rPr lang="ru-RU" altLang="ru-RU" sz="2400" kern="0" dirty="0"/>
            </a:br>
            <a:endParaRPr lang="ru-RU" altLang="ru-RU" sz="2400" kern="0" dirty="0"/>
          </a:p>
        </p:txBody>
      </p:sp>
    </p:spTree>
    <p:extLst>
      <p:ext uri="{BB962C8B-B14F-4D97-AF65-F5344CB8AC3E}">
        <p14:creationId xmlns:p14="http://schemas.microsoft.com/office/powerpoint/2010/main" val="18012462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Chernetskaya_T\Application Data\1C\Файлы\ДокументооборотКОРП\Чернецкая Татьяна Александровна 63b9284c-7f2d-11e1-9321-e61f135f2c6f\Cover_Ob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699" y="1125538"/>
            <a:ext cx="5169691" cy="5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67888" y="6597650"/>
            <a:ext cx="766762" cy="260350"/>
          </a:xfrm>
          <a:prstGeom prst="rect">
            <a:avLst/>
          </a:prstGeom>
        </p:spPr>
        <p:txBody>
          <a:bodyPr/>
          <a:lstStyle/>
          <a:p>
            <a:fld id="{BE7B72B7-254F-40FC-BC2E-3F6BA5C1009E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0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2315579" y="43656"/>
            <a:ext cx="9603151" cy="1081088"/>
          </a:xfrm>
        </p:spPr>
        <p:txBody>
          <a:bodyPr/>
          <a:lstStyle/>
          <a:p>
            <a:r>
              <a:rPr lang="ru-RU" altLang="ru-RU" sz="2400" kern="0" dirty="0">
                <a:solidFill>
                  <a:srgbClr val="FF0000"/>
                </a:solidFill>
              </a:rPr>
              <a:t>Учебные пособия «1С:Школа» - основа цифровой Библиотеки «1С:Образование»</a:t>
            </a:r>
          </a:p>
        </p:txBody>
      </p:sp>
      <p:sp>
        <p:nvSpPr>
          <p:cNvPr id="16046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12955" y="1425281"/>
            <a:ext cx="6386346" cy="4727172"/>
          </a:xfrm>
        </p:spPr>
        <p:txBody>
          <a:bodyPr>
            <a:normAutofit/>
          </a:bodyPr>
          <a:lstStyle/>
          <a:p>
            <a:pPr marL="342900" lvl="1" indent="-342900"/>
            <a:r>
              <a:rPr lang="ru-RU" dirty="0"/>
              <a:t>Алгебра, геометрия, информатика</a:t>
            </a:r>
          </a:p>
          <a:p>
            <a:pPr marL="342900" lvl="1" indent="-34290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Русский язык</a:t>
            </a:r>
          </a:p>
          <a:p>
            <a:pPr marL="342900" lvl="1" indent="-342900"/>
            <a:r>
              <a:rPr lang="ru-RU" dirty="0"/>
              <a:t>Физика</a:t>
            </a:r>
          </a:p>
          <a:p>
            <a:pPr marL="342900" lvl="1" indent="-342900"/>
            <a:r>
              <a:rPr lang="ru-RU" dirty="0"/>
              <a:t>Химия, биология,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география</a:t>
            </a:r>
          </a:p>
          <a:p>
            <a:pPr marL="342900" lvl="1" indent="-34290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История, экономика, обществознание</a:t>
            </a:r>
          </a:p>
          <a:p>
            <a:pPr marL="342900" lvl="1" indent="-342900"/>
            <a:endParaRPr lang="ru-RU" dirty="0"/>
          </a:p>
          <a:p>
            <a:pPr marL="0" lvl="1" indent="0">
              <a:buNone/>
            </a:pPr>
            <a:r>
              <a:rPr lang="ru-RU" dirty="0">
                <a:solidFill>
                  <a:srgbClr val="FF0000"/>
                </a:solidFill>
              </a:rPr>
              <a:t>Могут использоваться на первых курсах организаций СПО для преподавания общеобразовательных дисциплин</a:t>
            </a:r>
          </a:p>
          <a:p>
            <a:pPr marL="342900" lvl="1" indent="-342900"/>
            <a:endParaRPr lang="ru-RU" dirty="0">
              <a:latin typeface="Futura PT Demi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FF0000"/>
                </a:solidFill>
                <a:latin typeface="Futura PT Demi" charset="0"/>
              </a:rPr>
              <a:t>	</a:t>
            </a:r>
            <a:endParaRPr lang="ru-RU" altLang="ru-RU" sz="1800" b="1" dirty="0"/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271397B2-FF22-4075-805B-888B95135530}"/>
              </a:ext>
            </a:extLst>
          </p:cNvPr>
          <p:cNvSpPr txBox="1">
            <a:spLocks/>
          </p:cNvSpPr>
          <p:nvPr/>
        </p:nvSpPr>
        <p:spPr bwMode="auto">
          <a:xfrm>
            <a:off x="675861" y="5526157"/>
            <a:ext cx="10860235" cy="7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00"/>
              </a:buClr>
              <a:buChar char="•"/>
              <a:defRPr sz="2000">
                <a:solidFill>
                  <a:schemeClr val="tx1"/>
                </a:solidFill>
                <a:latin typeface="Futura PT Demi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>
                <a:solidFill>
                  <a:schemeClr val="tx1"/>
                </a:solidFill>
                <a:latin typeface="Futura PT Demi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chemeClr val="tx1"/>
                </a:solidFill>
                <a:latin typeface="Futura PT Demi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0000"/>
              </a:buClr>
              <a:buChar char="•"/>
              <a:defRPr sz="1400">
                <a:solidFill>
                  <a:schemeClr val="tx1"/>
                </a:solidFill>
                <a:latin typeface="Futura PT Demi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chemeClr val="tx1"/>
                </a:solidFill>
                <a:latin typeface="Futura PT Demi" pitchFamily="34" charset="0"/>
              </a:defRPr>
            </a:lvl9pPr>
          </a:lstStyle>
          <a:p>
            <a:pPr marL="180975" algn="ctr">
              <a:lnSpc>
                <a:spcPct val="90000"/>
              </a:lnSpc>
              <a:buNone/>
            </a:pPr>
            <a:r>
              <a:rPr lang="ru-RU" altLang="ru-RU" dirty="0">
                <a:latin typeface="+mn-lt"/>
              </a:rPr>
              <a:t>Выпущены издательством "1С-Паблишинг", выпускающим пособия, допущенные к использованию при реализации основных образовательных программ общего образования (приказ Минобрнауки РФ №699 от 09.06.16)</a:t>
            </a:r>
            <a:endParaRPr lang="en-US" alt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302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kern="0" dirty="0">
                <a:solidFill>
                  <a:srgbClr val="FF0000"/>
                </a:solidFill>
              </a:rPr>
              <a:t>Возможности по управлению ресурсами цифровой Библиотеки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7069" y="1257957"/>
            <a:ext cx="6529552" cy="4824413"/>
          </a:xfrm>
        </p:spPr>
        <p:txBody>
          <a:bodyPr>
            <a:normAutofit/>
          </a:bodyPr>
          <a:lstStyle/>
          <a:p>
            <a:r>
              <a:rPr lang="ru-RU" sz="2400" dirty="0"/>
              <a:t>Настраиваемое отображение (для определенных классов и предметов, </a:t>
            </a:r>
            <a:br>
              <a:rPr lang="ru-RU" sz="2400" dirty="0"/>
            </a:br>
            <a:r>
              <a:rPr lang="ru-RU" sz="2400" dirty="0"/>
              <a:t>показ в отдельном окне)</a:t>
            </a:r>
          </a:p>
          <a:p>
            <a:r>
              <a:rPr lang="ru-RU" sz="2400" dirty="0"/>
              <a:t>Простой и расширенный поиск </a:t>
            </a:r>
            <a:br>
              <a:rPr lang="ru-RU" sz="2400" dirty="0"/>
            </a:br>
            <a:r>
              <a:rPr lang="ru-RU" sz="2400" dirty="0"/>
              <a:t>(по ключевым словам и атрибутам)</a:t>
            </a:r>
          </a:p>
          <a:p>
            <a:r>
              <a:rPr lang="ru-RU" sz="2400" dirty="0"/>
              <a:t>Создание собственных каталогов для хранения отобранных ссылок и ресурсов</a:t>
            </a:r>
          </a:p>
          <a:p>
            <a:r>
              <a:rPr lang="ru-RU" sz="2400" dirty="0"/>
              <a:t>Возможность поделиться ссылками и ресурсами с коллегами и учащимися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427" y="939515"/>
            <a:ext cx="3719183" cy="318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694" y="2445807"/>
            <a:ext cx="3723306" cy="265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65C6280-FCE4-4CAB-944F-F3B1A5306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827" y="4650278"/>
            <a:ext cx="4056173" cy="2160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05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0991851" y="6597650"/>
            <a:ext cx="1022349" cy="260350"/>
          </a:xfrm>
          <a:prstGeom prst="rect">
            <a:avLst/>
          </a:prstGeom>
        </p:spPr>
        <p:txBody>
          <a:bodyPr/>
          <a:lstStyle/>
          <a:p>
            <a:fld id="{9B3FC196-BEA6-4AEE-AF55-F13D4C2B13B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62713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4451" y="194879"/>
            <a:ext cx="9313961" cy="1081088"/>
          </a:xfrm>
        </p:spPr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Инструменты для создания авторских учебных материалов</a:t>
            </a:r>
          </a:p>
        </p:txBody>
      </p:sp>
      <p:sp>
        <p:nvSpPr>
          <p:cNvPr id="16271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1371" y="1484784"/>
            <a:ext cx="11041227" cy="446449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>
                <a:solidFill>
                  <a:schemeClr val="tx2"/>
                </a:solidFill>
              </a:rPr>
              <a:t>	</a:t>
            </a:r>
            <a:r>
              <a:rPr lang="ru-RU" altLang="ru-RU" kern="0" dirty="0">
                <a:solidFill>
                  <a:srgbClr val="FF0000"/>
                </a:solidFill>
              </a:rPr>
              <a:t>Какие типы объектов можно создавать?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dirty="0"/>
          </a:p>
          <a:p>
            <a:pPr>
              <a:lnSpc>
                <a:spcPct val="80000"/>
              </a:lnSpc>
            </a:pPr>
            <a:r>
              <a:rPr lang="ru-RU" altLang="ru-RU" sz="2200" dirty="0"/>
              <a:t>Иллюстрированные тексты (</a:t>
            </a:r>
            <a:r>
              <a:rPr lang="en-US" altLang="ru-RU" sz="2200" dirty="0"/>
              <a:t>html-</a:t>
            </a:r>
            <a:r>
              <a:rPr lang="ru-RU" altLang="ru-RU" sz="2200" dirty="0"/>
              <a:t>страницы)</a:t>
            </a:r>
          </a:p>
          <a:p>
            <a:pPr>
              <a:lnSpc>
                <a:spcPct val="80000"/>
              </a:lnSpc>
            </a:pPr>
            <a:r>
              <a:rPr lang="ru-RU" altLang="ru-RU" sz="2200" dirty="0" err="1"/>
              <a:t>Медиафайлы</a:t>
            </a:r>
            <a:r>
              <a:rPr lang="ru-RU" altLang="ru-RU" sz="2200" dirty="0"/>
              <a:t> (аудио и видео фрагменты, изображения, объекты </a:t>
            </a:r>
            <a:r>
              <a:rPr lang="en-US" altLang="ru-RU" sz="2200" dirty="0"/>
              <a:t>MS Office</a:t>
            </a:r>
            <a:r>
              <a:rPr lang="ru-RU" altLang="ru-RU" sz="2200" dirty="0"/>
              <a:t> и т.д.)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Тестовые задания с автоматической проверкой правильности выполнения </a:t>
            </a:r>
            <a:br>
              <a:rPr lang="ru-RU" altLang="ru-RU" sz="2200" dirty="0"/>
            </a:br>
            <a:r>
              <a:rPr lang="ru-RU" altLang="ru-RU" sz="2200" dirty="0"/>
              <a:t>(9 типов вопросов)</a:t>
            </a:r>
          </a:p>
          <a:p>
            <a:pPr>
              <a:lnSpc>
                <a:spcPct val="80000"/>
              </a:lnSpc>
            </a:pPr>
            <a:r>
              <a:rPr lang="ru-RU" altLang="ru-RU" sz="2200" dirty="0"/>
              <a:t>Творческие задания с ручной проверкой на основе </a:t>
            </a:r>
            <a:r>
              <a:rPr lang="ru-RU" altLang="ru-RU" sz="2200" dirty="0" err="1"/>
              <a:t>медиафайлов</a:t>
            </a:r>
            <a:r>
              <a:rPr lang="ru-RU" altLang="ru-RU" sz="22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>
                <a:solidFill>
                  <a:schemeClr val="tx2"/>
                </a:solidFill>
              </a:rPr>
              <a:t>	</a:t>
            </a:r>
            <a:endParaRPr lang="ru-RU" altLang="ru-RU" sz="22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/>
              <a:t>	</a:t>
            </a:r>
            <a:r>
              <a:rPr lang="ru-RU" altLang="ru-RU" sz="2200" dirty="0">
                <a:solidFill>
                  <a:srgbClr val="FF0000"/>
                </a:solidFill>
              </a:rPr>
              <a:t>Из объектов разных типов можно формировать учебные курсы с иерархической структурой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dirty="0">
                <a:solidFill>
                  <a:srgbClr val="FF0000"/>
                </a:solidFill>
              </a:rPr>
              <a:t>Можно загружать готовые учебные пособия в формате </a:t>
            </a:r>
            <a:r>
              <a:rPr lang="en-US" altLang="ru-RU" sz="2200" dirty="0">
                <a:solidFill>
                  <a:srgbClr val="FF0000"/>
                </a:solidFill>
              </a:rPr>
              <a:t>PDF (</a:t>
            </a:r>
            <a:r>
              <a:rPr lang="ru-RU" altLang="ru-RU" sz="2200" dirty="0">
                <a:solidFill>
                  <a:srgbClr val="FF0000"/>
                </a:solidFill>
              </a:rPr>
              <a:t>например, по </a:t>
            </a:r>
            <a:r>
              <a:rPr lang="ru-RU" altLang="ru-RU" sz="2200" dirty="0" err="1">
                <a:solidFill>
                  <a:srgbClr val="FF0000"/>
                </a:solidFill>
              </a:rPr>
              <a:t>спецдисциплинам</a:t>
            </a:r>
            <a:r>
              <a:rPr lang="ru-RU" altLang="ru-RU" sz="22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439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Тестовые задания с автоматической проверкой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 bwMode="auto">
          <a:xfrm>
            <a:off x="382127" y="1379124"/>
            <a:ext cx="5904903" cy="3850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61925" indent="-161925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Char char="•"/>
              <a:defRPr sz="2000">
                <a:solidFill>
                  <a:srgbClr val="292929"/>
                </a:solidFill>
                <a:latin typeface="+mn-lt"/>
                <a:ea typeface="+mn-ea"/>
                <a:cs typeface="+mn-cs"/>
              </a:defRPr>
            </a:lvl1pPr>
            <a:lvl2pPr marL="344488" indent="-180975" algn="l" rtl="0" eaLnBrk="0" fontAlgn="base" hangingPunct="0">
              <a:spcBef>
                <a:spcPct val="20000"/>
              </a:spcBef>
              <a:spcAft>
                <a:spcPct val="30000"/>
              </a:spcAft>
              <a:buClr>
                <a:schemeClr val="folHlink"/>
              </a:buClr>
              <a:buChar char="•"/>
              <a:defRPr>
                <a:solidFill>
                  <a:srgbClr val="292929"/>
                </a:solidFill>
                <a:latin typeface="+mn-lt"/>
                <a:cs typeface="+mn-cs"/>
              </a:defRPr>
            </a:lvl2pPr>
            <a:lvl3pPr marL="536575" indent="-1905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Char char="•"/>
              <a:defRPr sz="1600">
                <a:solidFill>
                  <a:srgbClr val="292929"/>
                </a:solidFill>
                <a:latin typeface="+mn-lt"/>
                <a:cs typeface="+mn-cs"/>
              </a:defRPr>
            </a:lvl3pPr>
            <a:lvl4pPr marL="709613" indent="-1714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Char char="•"/>
              <a:defRPr sz="1400">
                <a:solidFill>
                  <a:srgbClr val="292929"/>
                </a:solidFill>
                <a:latin typeface="+mn-lt"/>
                <a:cs typeface="+mn-cs"/>
              </a:defRPr>
            </a:lvl4pPr>
            <a:lvl5pPr marL="876300" indent="-1619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5pPr>
            <a:lvl6pPr marL="13335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6pPr>
            <a:lvl7pPr marL="17907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7pPr>
            <a:lvl8pPr marL="22479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8pPr>
            <a:lvl9pPr marL="2705100" indent="-161925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1200">
                <a:solidFill>
                  <a:srgbClr val="292929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ru-RU" altLang="ru-RU" kern="0" dirty="0">
                <a:solidFill>
                  <a:srgbClr val="FF0000"/>
                </a:solidFill>
              </a:rPr>
              <a:t>Типы тестовых вопросов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Выбор одного или нескольких правильных ответов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Ввод текста ответа с клавиатуры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Установление правильного порядка или соответствия между элементами ответа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Сортировка элементов ответа </a:t>
            </a:r>
            <a:b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группы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Размещение элементов ответ </a:t>
            </a:r>
            <a:b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изображении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Выбор области на изображении </a:t>
            </a:r>
          </a:p>
          <a:p>
            <a:pPr>
              <a:lnSpc>
                <a:spcPct val="100000"/>
              </a:lnSpc>
              <a:defRPr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Творческое задание с загрузкой файла и ответом в свободной форме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endParaRPr lang="ru-RU" sz="1900" b="0" kern="0" dirty="0"/>
          </a:p>
          <a:p>
            <a:pPr>
              <a:lnSpc>
                <a:spcPct val="100000"/>
              </a:lnSpc>
              <a:defRPr/>
            </a:pPr>
            <a:endParaRPr lang="ru-RU" b="0" kern="0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563" y="3726769"/>
            <a:ext cx="3438522" cy="254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71" y="355998"/>
            <a:ext cx="3073702" cy="316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94" y="2356254"/>
            <a:ext cx="2949364" cy="307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43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kern="0" dirty="0">
                <a:solidFill>
                  <a:srgbClr val="FF0000"/>
                </a:solidFill>
              </a:rPr>
              <a:t>Типы учебных материалов</a:t>
            </a:r>
          </a:p>
        </p:txBody>
      </p:sp>
      <p:sp>
        <p:nvSpPr>
          <p:cNvPr id="8195" name="Объект 4"/>
          <p:cNvSpPr>
            <a:spLocks noGrp="1"/>
          </p:cNvSpPr>
          <p:nvPr>
            <p:ph idx="1"/>
          </p:nvPr>
        </p:nvSpPr>
        <p:spPr>
          <a:xfrm>
            <a:off x="189186" y="1625819"/>
            <a:ext cx="7010400" cy="4824413"/>
          </a:xfrm>
        </p:spPr>
        <p:txBody>
          <a:bodyPr/>
          <a:lstStyle/>
          <a:p>
            <a:r>
              <a:rPr lang="ru-RU" altLang="ru-RU" sz="2400" dirty="0"/>
              <a:t>Ресурсы цифровой Библиотеки и авторские разработки можно группировать в подборки</a:t>
            </a:r>
          </a:p>
          <a:p>
            <a:r>
              <a:rPr lang="ru-RU" altLang="ru-RU" sz="2400" dirty="0"/>
              <a:t>Настраиваемые параметры работы с подборками позволяют создать учебные материалы различного дидактического назначения:</a:t>
            </a:r>
          </a:p>
          <a:p>
            <a:pPr lvl="1"/>
            <a:r>
              <a:rPr lang="ru-RU" altLang="ru-RU" sz="2000" dirty="0"/>
              <a:t>Обучающие задания</a:t>
            </a:r>
          </a:p>
          <a:p>
            <a:pPr lvl="1"/>
            <a:r>
              <a:rPr lang="ru-RU" altLang="ru-RU" sz="2000" dirty="0"/>
              <a:t>Тренажеры, в том числе пошаговые</a:t>
            </a:r>
          </a:p>
          <a:p>
            <a:pPr lvl="1"/>
            <a:r>
              <a:rPr lang="ru-RU" altLang="ru-RU" sz="2000" dirty="0"/>
              <a:t>Лабораторные и практические работы</a:t>
            </a:r>
          </a:p>
          <a:p>
            <a:pPr lvl="1"/>
            <a:r>
              <a:rPr lang="ru-RU" altLang="ru-RU" sz="2000" dirty="0"/>
              <a:t>Контрольные тесты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586" y="1258779"/>
            <a:ext cx="4762504" cy="409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58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D3132A-D96E-48BB-9929-591EB1F0E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4321" y="711093"/>
            <a:ext cx="3650625" cy="325133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C362430-C5EC-443D-AF2C-EA46BECD3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6677" y="1979690"/>
            <a:ext cx="1838325" cy="1295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kern="0" dirty="0">
                <a:solidFill>
                  <a:srgbClr val="FF0000"/>
                </a:solidFill>
              </a:rPr>
              <a:t>Возможности для организации дистанционного учебного процесса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78897" y="1244612"/>
            <a:ext cx="7373625" cy="529282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/>
              <a:t>Доступ преподавателей и студентов к цифровой библиотеке учебных материалов через интернет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Инструменты для создания авторских учебных материалов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Назначение студентам групповых и индивидуальных заданий с использованием цифровых ресурсов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Автоматическая оценка выполнения тестовых заданий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Детальное информирование преподавателя о ходе самостоятельной работы учащегося в процессе выполнения задания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Учет дистанционных занятий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Возможности для совместной работы и общения </a:t>
            </a:r>
          </a:p>
          <a:p>
            <a:pPr>
              <a:lnSpc>
                <a:spcPct val="80000"/>
              </a:lnSpc>
            </a:pPr>
            <a:r>
              <a:rPr lang="ru-RU" altLang="ru-RU" sz="2400" dirty="0"/>
              <a:t>Возможности для интеграции с сервисами для проведения вебинаров </a:t>
            </a:r>
          </a:p>
          <a:p>
            <a:endParaRPr lang="ru-RU" altLang="ru-RU" sz="2400" dirty="0"/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C014117-32DE-4A1E-B203-3EE8C324F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9844" y="3667925"/>
            <a:ext cx="3372468" cy="286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9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DAA535-34DB-4D61-87E7-91567CED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60E6-A09A-4B08-B80C-2A5EB59690F2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D07455-5443-48F2-AE0E-F5B0F0F70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05" y="0"/>
            <a:ext cx="8790410" cy="391870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FCE6B34-EA71-4E19-BE71-081BA3C429D9}"/>
              </a:ext>
            </a:extLst>
          </p:cNvPr>
          <p:cNvSpPr/>
          <p:nvPr/>
        </p:nvSpPr>
        <p:spPr>
          <a:xfrm>
            <a:off x="6322228" y="4537365"/>
            <a:ext cx="53056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Более 200 образовательных организаций СПО подключились к сервису «1С:Образование» в апреле 2020 г.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9C2B9C-D4C3-4CB7-8363-8A8BA7F9DD9E}"/>
              </a:ext>
            </a:extLst>
          </p:cNvPr>
          <p:cNvSpPr/>
          <p:nvPr/>
        </p:nvSpPr>
        <p:spPr>
          <a:xfrm>
            <a:off x="2615764" y="3976224"/>
            <a:ext cx="370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Futura PT Demi" panose="020B0604020202020204" charset="0"/>
                <a:hlinkClick r:id="rId3"/>
              </a:rPr>
              <a:t>http://obrazovanie.1c.ru/2020/</a:t>
            </a:r>
            <a:r>
              <a:rPr lang="ru-RU" dirty="0">
                <a:latin typeface="Futura PT Demi" panose="020B060402020202020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4521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9280</TotalTime>
  <Words>1027</Words>
  <Application>Microsoft Office PowerPoint</Application>
  <PresentationFormat>Широкоэкранный</PresentationFormat>
  <Paragraphs>114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Futura PT Demi</vt:lpstr>
      <vt:lpstr>Wingdings</vt:lpstr>
      <vt:lpstr>Тема Office</vt:lpstr>
      <vt:lpstr>Об опыте дистанционного обучения на платформе «1С:Образование» в колледжах</vt:lpstr>
      <vt:lpstr>Презентация PowerPoint</vt:lpstr>
      <vt:lpstr>Учебные пособия «1С:Школа» - основа цифровой Библиотеки «1С:Образование»</vt:lpstr>
      <vt:lpstr>Возможности по управлению ресурсами цифровой Библиотеки</vt:lpstr>
      <vt:lpstr>Инструменты для создания авторских учебных материалов</vt:lpstr>
      <vt:lpstr>Тестовые задания с автоматической проверкой</vt:lpstr>
      <vt:lpstr>Типы учебных материалов</vt:lpstr>
      <vt:lpstr>Возможности для организации дистанционного учебного процесса </vt:lpstr>
      <vt:lpstr>Презентация PowerPoint</vt:lpstr>
      <vt:lpstr>Презентация PowerPoint</vt:lpstr>
      <vt:lpstr>Топ-15 наиболее активных организаций (по данным за апрель 2020 г.)</vt:lpstr>
      <vt:lpstr>Планы по развитию сервиса «1С:Образование» на 2020-2021 учебный год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Кадыков Сергей Владимирович</dc:creator>
  <cp:lastModifiedBy>Tatyana Chernetskaya</cp:lastModifiedBy>
  <cp:revision>188</cp:revision>
  <dcterms:created xsi:type="dcterms:W3CDTF">2018-08-08T13:50:28Z</dcterms:created>
  <dcterms:modified xsi:type="dcterms:W3CDTF">2020-05-12T07:40:09Z</dcterms:modified>
</cp:coreProperties>
</file>