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355" r:id="rId3"/>
    <p:sldId id="425" r:id="rId4"/>
    <p:sldId id="356" r:id="rId5"/>
    <p:sldId id="331" r:id="rId6"/>
    <p:sldId id="328" r:id="rId7"/>
    <p:sldId id="338" r:id="rId8"/>
    <p:sldId id="341" r:id="rId9"/>
    <p:sldId id="342" r:id="rId10"/>
    <p:sldId id="371" r:id="rId11"/>
    <p:sldId id="321" r:id="rId12"/>
    <p:sldId id="427" r:id="rId13"/>
    <p:sldId id="314"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5480A8"/>
    <a:srgbClr val="425B93"/>
    <a:srgbClr val="D55049"/>
    <a:srgbClr val="79B3E8"/>
    <a:srgbClr val="7AD0E1"/>
    <a:srgbClr val="4C92D0"/>
    <a:srgbClr val="FB973C"/>
    <a:srgbClr val="D5222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89015" autoAdjust="0"/>
  </p:normalViewPr>
  <p:slideViewPr>
    <p:cSldViewPr snapToGrid="0">
      <p:cViewPr varScale="1">
        <p:scale>
          <a:sx n="77" d="100"/>
          <a:sy n="77" d="100"/>
        </p:scale>
        <p:origin x="773" y="5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34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CC8A8F-2CA4-40D4-8C33-89D75A2EBCC4}" type="datetimeFigureOut">
              <a:rPr lang="ru-RU" smtClean="0"/>
              <a:t>27.03.2020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D5BD2-9F50-4FB3-BCE6-7A51A0814E6E}" type="slidenum">
              <a:rPr lang="ru-RU" smtClean="0"/>
              <a:t>‹#›</a:t>
            </a:fld>
            <a:endParaRPr lang="ru-RU"/>
          </a:p>
        </p:txBody>
      </p:sp>
    </p:spTree>
    <p:extLst>
      <p:ext uri="{BB962C8B-B14F-4D97-AF65-F5344CB8AC3E}">
        <p14:creationId xmlns:p14="http://schemas.microsoft.com/office/powerpoint/2010/main" val="218481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Основой</a:t>
            </a:r>
            <a:r>
              <a:rPr lang="ru-RU" baseline="0" dirty="0"/>
              <a:t> для создания современной цифровой образовательной среды школы на базе решений 1С является программа 1С:Образование 5. Школа и интерактивные учебные пособия 1С:Школа.</a:t>
            </a:r>
            <a:endParaRPr lang="ru-RU" dirty="0"/>
          </a:p>
        </p:txBody>
      </p:sp>
      <p:sp>
        <p:nvSpPr>
          <p:cNvPr id="4" name="Номер слайда 3"/>
          <p:cNvSpPr>
            <a:spLocks noGrp="1"/>
          </p:cNvSpPr>
          <p:nvPr>
            <p:ph type="sldNum" sz="quarter" idx="10"/>
          </p:nvPr>
        </p:nvSpPr>
        <p:spPr/>
        <p:txBody>
          <a:bodyPr/>
          <a:lstStyle/>
          <a:p>
            <a:pPr>
              <a:defRPr/>
            </a:pPr>
            <a:fld id="{B4A46EFB-94C5-41CB-A669-03019117BB16}" type="slidenum">
              <a:rPr lang="ru-RU" smtClean="0"/>
              <a:pPr>
                <a:defRPr/>
              </a:pPr>
              <a:t>2</a:t>
            </a:fld>
            <a:endParaRPr lang="ru-RU"/>
          </a:p>
        </p:txBody>
      </p:sp>
    </p:spTree>
    <p:extLst>
      <p:ext uri="{BB962C8B-B14F-4D97-AF65-F5344CB8AC3E}">
        <p14:creationId xmlns:p14="http://schemas.microsoft.com/office/powerpoint/2010/main" val="161074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t>  Задача цифровой образовательной среды школы – включение учителя и ученика в учебный процесс из любой точки пространства, где есть интернет, построение индивидуальных образовательных траекторий, организация учебного обсуждения и совместной работы над заданием учителя, учебным исследование или проектом. Такие возможности ученику и педагогу предоставляет платформа «1С:Образование 5. Школа» </a:t>
            </a:r>
            <a:endParaRPr lang="ru-RU" dirty="0"/>
          </a:p>
        </p:txBody>
      </p:sp>
      <p:sp>
        <p:nvSpPr>
          <p:cNvPr id="4" name="Номер слайда 3"/>
          <p:cNvSpPr>
            <a:spLocks noGrp="1"/>
          </p:cNvSpPr>
          <p:nvPr>
            <p:ph type="sldNum" sz="quarter" idx="10"/>
          </p:nvPr>
        </p:nvSpPr>
        <p:spPr/>
        <p:txBody>
          <a:bodyPr/>
          <a:lstStyle/>
          <a:p>
            <a:pPr>
              <a:defRPr/>
            </a:pPr>
            <a:fld id="{B4A46EFB-94C5-41CB-A669-03019117BB16}" type="slidenum">
              <a:rPr lang="ru-RU" smtClean="0"/>
              <a:pPr>
                <a:defRPr/>
              </a:pPr>
              <a:t>3</a:t>
            </a:fld>
            <a:endParaRPr lang="ru-RU"/>
          </a:p>
        </p:txBody>
      </p:sp>
    </p:spTree>
    <p:extLst>
      <p:ext uri="{BB962C8B-B14F-4D97-AF65-F5344CB8AC3E}">
        <p14:creationId xmlns:p14="http://schemas.microsoft.com/office/powerpoint/2010/main" val="188436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60000" indent="-355600" algn="just">
              <a:lnSpc>
                <a:spcPct val="90000"/>
              </a:lnSpc>
              <a:spcBef>
                <a:spcPts val="600"/>
              </a:spcBef>
              <a:defRPr/>
            </a:pPr>
            <a:r>
              <a:rPr lang="ru-RU" dirty="0"/>
              <a:t>Учебные</a:t>
            </a:r>
            <a:r>
              <a:rPr lang="ru-RU" baseline="0" dirty="0"/>
              <a:t> пособия 1С:Школа представляют собой завершенные линейки интерактивных учебных курсов по основным школьным предметам. Разработка интерактивных учебных пособий ведется </a:t>
            </a:r>
            <a:r>
              <a:rPr lang="ru-RU" sz="1200" dirty="0"/>
              <a:t>с 1996 г. Над каждым продуктом работает коллектив опытных в создании электронных учебных материалов авторов, профессиональных разработчиков, редакторов, корректоров и программистов. </a:t>
            </a:r>
          </a:p>
          <a:p>
            <a:pPr marL="360000" indent="-355600" algn="just">
              <a:lnSpc>
                <a:spcPct val="90000"/>
              </a:lnSpc>
              <a:spcBef>
                <a:spcPts val="600"/>
              </a:spcBef>
              <a:defRPr/>
            </a:pPr>
            <a:r>
              <a:rPr lang="ru-RU" sz="1200" dirty="0"/>
              <a:t>Фирма «1С» имеет опыт сотрудничества с </a:t>
            </a:r>
            <a:r>
              <a:rPr lang="ru-RU" sz="1200" dirty="0" err="1"/>
              <a:t>Минобрнауки</a:t>
            </a:r>
            <a:r>
              <a:rPr lang="ru-RU" sz="1200" dirty="0"/>
              <a:t> России, ведущими книжными издательствами России, другими разработчиками ресурсов и платформ</a:t>
            </a:r>
          </a:p>
          <a:p>
            <a:pPr marL="360000" indent="-355600" algn="just">
              <a:lnSpc>
                <a:spcPct val="90000"/>
              </a:lnSpc>
              <a:spcBef>
                <a:spcPts val="600"/>
              </a:spcBef>
              <a:defRPr/>
            </a:pPr>
            <a:r>
              <a:rPr lang="ru-RU" sz="1200" dirty="0"/>
              <a:t>Всего реализовано более 5 млн. копий компьютерных образовательных программ «1С».</a:t>
            </a:r>
            <a:r>
              <a:rPr lang="ru-RU" sz="1200" baseline="0" dirty="0"/>
              <a:t> </a:t>
            </a:r>
            <a:r>
              <a:rPr lang="ru-RU" sz="1200" dirty="0"/>
              <a:t>Разработки «1С» отмечены Премиями Правительства России в области науки и техники и в области образования</a:t>
            </a:r>
          </a:p>
          <a:p>
            <a:endParaRPr lang="ru-RU" dirty="0"/>
          </a:p>
        </p:txBody>
      </p:sp>
      <p:sp>
        <p:nvSpPr>
          <p:cNvPr id="4" name="Номер слайда 3"/>
          <p:cNvSpPr>
            <a:spLocks noGrp="1"/>
          </p:cNvSpPr>
          <p:nvPr>
            <p:ph type="sldNum" sz="quarter" idx="10"/>
          </p:nvPr>
        </p:nvSpPr>
        <p:spPr/>
        <p:txBody>
          <a:bodyPr/>
          <a:lstStyle/>
          <a:p>
            <a:pPr>
              <a:defRPr/>
            </a:pPr>
            <a:fld id="{B4A46EFB-94C5-41CB-A669-03019117BB16}" type="slidenum">
              <a:rPr lang="ru-RU" smtClean="0"/>
              <a:pPr>
                <a:defRPr/>
              </a:pPr>
              <a:t>4</a:t>
            </a:fld>
            <a:endParaRPr lang="ru-RU"/>
          </a:p>
        </p:txBody>
      </p:sp>
    </p:spTree>
    <p:extLst>
      <p:ext uri="{BB962C8B-B14F-4D97-AF65-F5344CB8AC3E}">
        <p14:creationId xmlns:p14="http://schemas.microsoft.com/office/powerpoint/2010/main" val="1942860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1D5BD2-9F50-4FB3-BCE6-7A51A0814E6E}" type="slidenum">
              <a:rPr lang="ru-RU" smtClean="0"/>
              <a:t>9</a:t>
            </a:fld>
            <a:endParaRPr lang="ru-RU"/>
          </a:p>
        </p:txBody>
      </p:sp>
    </p:spTree>
    <p:extLst>
      <p:ext uri="{BB962C8B-B14F-4D97-AF65-F5344CB8AC3E}">
        <p14:creationId xmlns:p14="http://schemas.microsoft.com/office/powerpoint/2010/main" val="310341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 цифровой образовательной среды важно, чтобы первичная информация не дублировалась, данные вносились в нужные</a:t>
            </a:r>
            <a:r>
              <a:rPr lang="ru-RU" baseline="0" dirty="0"/>
              <a:t> программные решения их пользователем только один раз, после чего автоматически поступали в те подсистемы цифровой образовательной среды, где они нужны. Такой функционал достигается за счет единства технологических решений, открытых регламентов обмена данными. Примером программных решений, где реализован принцип однократного ввода данных являются программы 1С: например, программа 1С:Образование может передавать и получать данные из других программ, используемых в школе для автоматизации работы различных специалистов.</a:t>
            </a:r>
            <a:endParaRPr lang="ru-RU" dirty="0"/>
          </a:p>
        </p:txBody>
      </p:sp>
      <p:sp>
        <p:nvSpPr>
          <p:cNvPr id="4" name="Номер слайда 3"/>
          <p:cNvSpPr>
            <a:spLocks noGrp="1"/>
          </p:cNvSpPr>
          <p:nvPr>
            <p:ph type="sldNum" sz="quarter" idx="10"/>
          </p:nvPr>
        </p:nvSpPr>
        <p:spPr/>
        <p:txBody>
          <a:bodyPr/>
          <a:lstStyle/>
          <a:p>
            <a:pPr>
              <a:defRPr/>
            </a:pPr>
            <a:fld id="{B4A46EFB-94C5-41CB-A669-03019117BB16}" type="slidenum">
              <a:rPr lang="ru-RU" smtClean="0"/>
              <a:pPr>
                <a:defRPr/>
              </a:pPr>
              <a:t>10</a:t>
            </a:fld>
            <a:endParaRPr lang="ru-RU"/>
          </a:p>
        </p:txBody>
      </p:sp>
    </p:spTree>
    <p:extLst>
      <p:ext uri="{BB962C8B-B14F-4D97-AF65-F5344CB8AC3E}">
        <p14:creationId xmlns:p14="http://schemas.microsoft.com/office/powerpoint/2010/main" val="280748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0C06A79-391C-4E36-8F5B-DA41981EE79D}" type="datetime1">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D860E6-A09A-4B08-B80C-2A5EB59690F2}" type="slidenum">
              <a:rPr lang="ru-RU" smtClean="0"/>
              <a:pPr/>
              <a:t>‹#›</a:t>
            </a:fld>
            <a:endParaRPr lang="ru-RU"/>
          </a:p>
        </p:txBody>
      </p:sp>
    </p:spTree>
    <p:extLst>
      <p:ext uri="{BB962C8B-B14F-4D97-AF65-F5344CB8AC3E}">
        <p14:creationId xmlns:p14="http://schemas.microsoft.com/office/powerpoint/2010/main" val="108891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86BDE6E-F489-4E7A-A34A-4DCE9E0EEC02}" type="datetime1">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D860E6-A09A-4B08-B80C-2A5EB59690F2}" type="slidenum">
              <a:rPr lang="ru-RU" smtClean="0"/>
              <a:pPr/>
              <a:t>‹#›</a:t>
            </a:fld>
            <a:endParaRPr lang="ru-RU"/>
          </a:p>
        </p:txBody>
      </p:sp>
    </p:spTree>
    <p:extLst>
      <p:ext uri="{BB962C8B-B14F-4D97-AF65-F5344CB8AC3E}">
        <p14:creationId xmlns:p14="http://schemas.microsoft.com/office/powerpoint/2010/main" val="81338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CAA59A7-70A3-439C-A703-F6E6EA3A5F03}" type="datetime1">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D860E6-A09A-4B08-B80C-2A5EB59690F2}" type="slidenum">
              <a:rPr lang="ru-RU" smtClean="0"/>
              <a:pPr/>
              <a:t>‹#›</a:t>
            </a:fld>
            <a:endParaRPr lang="ru-RU"/>
          </a:p>
        </p:txBody>
      </p:sp>
    </p:spTree>
    <p:extLst>
      <p:ext uri="{BB962C8B-B14F-4D97-AF65-F5344CB8AC3E}">
        <p14:creationId xmlns:p14="http://schemas.microsoft.com/office/powerpoint/2010/main" val="169375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3F5360F-A7D7-4057-84FE-2EC21BF09B33}" type="datetime1">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D860E6-A09A-4B08-B80C-2A5EB59690F2}" type="slidenum">
              <a:rPr lang="ru-RU" smtClean="0"/>
              <a:pPr/>
              <a:t>‹#›</a:t>
            </a:fld>
            <a:endParaRPr lang="ru-RU"/>
          </a:p>
        </p:txBody>
      </p:sp>
    </p:spTree>
    <p:extLst>
      <p:ext uri="{BB962C8B-B14F-4D97-AF65-F5344CB8AC3E}">
        <p14:creationId xmlns:p14="http://schemas.microsoft.com/office/powerpoint/2010/main" val="222726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26752D1-4E29-49CB-A181-0DADDDF7E7F5}" type="datetime1">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D860E6-A09A-4B08-B80C-2A5EB59690F2}" type="slidenum">
              <a:rPr lang="ru-RU" smtClean="0"/>
              <a:pPr/>
              <a:t>‹#›</a:t>
            </a:fld>
            <a:endParaRPr lang="ru-RU"/>
          </a:p>
        </p:txBody>
      </p:sp>
    </p:spTree>
    <p:extLst>
      <p:ext uri="{BB962C8B-B14F-4D97-AF65-F5344CB8AC3E}">
        <p14:creationId xmlns:p14="http://schemas.microsoft.com/office/powerpoint/2010/main" val="366206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AFCD22B-6793-4BB1-A8C8-5BA9DD2EF506}" type="datetime1">
              <a:rPr lang="ru-RU" smtClean="0"/>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D860E6-A09A-4B08-B80C-2A5EB59690F2}" type="slidenum">
              <a:rPr lang="ru-RU" smtClean="0"/>
              <a:pPr/>
              <a:t>‹#›</a:t>
            </a:fld>
            <a:endParaRPr lang="ru-RU"/>
          </a:p>
        </p:txBody>
      </p:sp>
    </p:spTree>
    <p:extLst>
      <p:ext uri="{BB962C8B-B14F-4D97-AF65-F5344CB8AC3E}">
        <p14:creationId xmlns:p14="http://schemas.microsoft.com/office/powerpoint/2010/main" val="81128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8E12CF3-7D01-405F-93F4-9484ECDFD964}" type="datetime1">
              <a:rPr lang="ru-RU" smtClean="0"/>
              <a:t>27.03.2020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0D860E6-A09A-4B08-B80C-2A5EB59690F2}" type="slidenum">
              <a:rPr lang="ru-RU" smtClean="0"/>
              <a:pPr/>
              <a:t>‹#›</a:t>
            </a:fld>
            <a:endParaRPr lang="ru-RU"/>
          </a:p>
        </p:txBody>
      </p:sp>
    </p:spTree>
    <p:extLst>
      <p:ext uri="{BB962C8B-B14F-4D97-AF65-F5344CB8AC3E}">
        <p14:creationId xmlns:p14="http://schemas.microsoft.com/office/powerpoint/2010/main" val="4155397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9815563-33EC-4B91-BC0C-94C154CAE6F1}" type="datetime1">
              <a:rPr lang="ru-RU" smtClean="0"/>
              <a:t>27.03.2020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0D860E6-A09A-4B08-B80C-2A5EB59690F2}" type="slidenum">
              <a:rPr lang="ru-RU" smtClean="0"/>
              <a:pPr/>
              <a:t>‹#›</a:t>
            </a:fld>
            <a:endParaRPr lang="ru-RU"/>
          </a:p>
        </p:txBody>
      </p:sp>
    </p:spTree>
    <p:extLst>
      <p:ext uri="{BB962C8B-B14F-4D97-AF65-F5344CB8AC3E}">
        <p14:creationId xmlns:p14="http://schemas.microsoft.com/office/powerpoint/2010/main" val="414437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4F73C4-8E34-4769-BC7B-E41FBA43F29A}" type="datetime1">
              <a:rPr lang="ru-RU" smtClean="0"/>
              <a:t>27.03.2020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0D860E6-A09A-4B08-B80C-2A5EB59690F2}" type="slidenum">
              <a:rPr lang="ru-RU" smtClean="0"/>
              <a:pPr/>
              <a:t>‹#›</a:t>
            </a:fld>
            <a:endParaRPr lang="ru-RU"/>
          </a:p>
        </p:txBody>
      </p:sp>
    </p:spTree>
    <p:extLst>
      <p:ext uri="{BB962C8B-B14F-4D97-AF65-F5344CB8AC3E}">
        <p14:creationId xmlns:p14="http://schemas.microsoft.com/office/powerpoint/2010/main" val="264419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2DD184E-4EEF-4891-85EC-43BBB6635570}" type="datetime1">
              <a:rPr lang="ru-RU" smtClean="0"/>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D860E6-A09A-4B08-B80C-2A5EB59690F2}" type="slidenum">
              <a:rPr lang="ru-RU" smtClean="0"/>
              <a:pPr/>
              <a:t>‹#›</a:t>
            </a:fld>
            <a:endParaRPr lang="ru-RU"/>
          </a:p>
        </p:txBody>
      </p:sp>
    </p:spTree>
    <p:extLst>
      <p:ext uri="{BB962C8B-B14F-4D97-AF65-F5344CB8AC3E}">
        <p14:creationId xmlns:p14="http://schemas.microsoft.com/office/powerpoint/2010/main" val="314832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AAEEA7C-3DEE-45ED-8991-67782F23C507}" type="datetime1">
              <a:rPr lang="ru-RU" smtClean="0"/>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D860E6-A09A-4B08-B80C-2A5EB59690F2}" type="slidenum">
              <a:rPr lang="ru-RU" smtClean="0"/>
              <a:pPr/>
              <a:t>‹#›</a:t>
            </a:fld>
            <a:endParaRPr lang="ru-RU"/>
          </a:p>
        </p:txBody>
      </p:sp>
    </p:spTree>
    <p:extLst>
      <p:ext uri="{BB962C8B-B14F-4D97-AF65-F5344CB8AC3E}">
        <p14:creationId xmlns:p14="http://schemas.microsoft.com/office/powerpoint/2010/main" val="426341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7054" y="152400"/>
            <a:ext cx="10066746" cy="93821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1352550"/>
            <a:ext cx="10515600" cy="48244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51898-9F36-4318-BAAB-FC3129233460}" type="datetime1">
              <a:rPr lang="ru-RU" smtClean="0"/>
              <a:t>27.03.2020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860E6-A09A-4B08-B80C-2A5EB59690F2}" type="slidenum">
              <a:rPr lang="ru-RU" smtClean="0"/>
              <a:pPr/>
              <a:t>‹#›</a:t>
            </a:fld>
            <a:endParaRPr lang="ru-RU"/>
          </a:p>
        </p:txBody>
      </p:sp>
      <p:pic>
        <p:nvPicPr>
          <p:cNvPr id="7" name="Picture 16" descr="Layer 2"/>
          <p:cNvPicPr>
            <a:picLocks noChangeAspect="1" noChangeArrowheads="1"/>
          </p:cNvPicPr>
          <p:nvPr userDrawn="1"/>
        </p:nvPicPr>
        <p:blipFill>
          <a:blip r:embed="rId13"/>
          <a:srcRect/>
          <a:stretch>
            <a:fillRect/>
          </a:stretch>
        </p:blipFill>
        <p:spPr bwMode="auto">
          <a:xfrm>
            <a:off x="142877" y="152400"/>
            <a:ext cx="1144177" cy="900336"/>
          </a:xfrm>
          <a:prstGeom prst="rect">
            <a:avLst/>
          </a:prstGeom>
          <a:noFill/>
          <a:ln w="9525">
            <a:noFill/>
            <a:miter lim="800000"/>
            <a:headEnd/>
            <a:tailEnd/>
          </a:ln>
        </p:spPr>
      </p:pic>
    </p:spTree>
    <p:extLst>
      <p:ext uri="{BB962C8B-B14F-4D97-AF65-F5344CB8AC3E}">
        <p14:creationId xmlns:p14="http://schemas.microsoft.com/office/powerpoint/2010/main" val="2219051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obrazovanie.1c.ru/education/development/" TargetMode="External"/><Relationship Id="rId7" Type="http://schemas.openxmlformats.org/officeDocument/2006/relationships/hyperlink" Target="http://obrazovanie.1c.ru/video/master-class-webinar/" TargetMode="External"/><Relationship Id="rId2" Type="http://schemas.openxmlformats.org/officeDocument/2006/relationships/hyperlink" Target="http://obrazovanie.1c.ru/education/library/" TargetMode="External"/><Relationship Id="rId1" Type="http://schemas.openxmlformats.org/officeDocument/2006/relationships/slideLayout" Target="../slideLayouts/slideLayout2.xml"/><Relationship Id="rId6" Type="http://schemas.openxmlformats.org/officeDocument/2006/relationships/hyperlink" Target="http://obrazovanie.1c.ru/books/guidelines/" TargetMode="External"/><Relationship Id="rId5" Type="http://schemas.openxmlformats.org/officeDocument/2006/relationships/hyperlink" Target="http://obrazovanie.1c.ru/education/experience/" TargetMode="External"/><Relationship Id="rId10" Type="http://schemas.openxmlformats.org/officeDocument/2006/relationships/image" Target="../media/image25.png"/><Relationship Id="rId4" Type="http://schemas.openxmlformats.org/officeDocument/2006/relationships/hyperlink" Target="http://obrazovanie.1c.ru/education/task-and-test/" TargetMode="Externa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obrazovanie.1c.ru/2020/register/"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obrazovanie.1c.ru/202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57325" y="1764983"/>
            <a:ext cx="9551350" cy="2424143"/>
          </a:xfrm>
        </p:spPr>
        <p:txBody>
          <a:bodyPr>
            <a:noAutofit/>
          </a:bodyPr>
          <a:lstStyle/>
          <a:p>
            <a:r>
              <a:rPr lang="ru-RU" sz="4400" b="1" dirty="0">
                <a:solidFill>
                  <a:srgbClr val="C00000"/>
                </a:solidFill>
                <a:latin typeface="+mn-lt"/>
              </a:rPr>
              <a:t>Как </a:t>
            </a:r>
            <a:r>
              <a:rPr lang="ru-RU" sz="4400" b="1">
                <a:solidFill>
                  <a:srgbClr val="C00000"/>
                </a:solidFill>
                <a:latin typeface="+mn-lt"/>
              </a:rPr>
              <a:t>организовать дист</a:t>
            </a:r>
            <a:r>
              <a:rPr lang="ru-RU" sz="4400">
                <a:solidFill>
                  <a:srgbClr val="C00000"/>
                </a:solidFill>
                <a:latin typeface="+mn-lt"/>
              </a:rPr>
              <a:t>ан</a:t>
            </a:r>
            <a:r>
              <a:rPr lang="ru-RU" sz="4400" b="1">
                <a:solidFill>
                  <a:srgbClr val="C00000"/>
                </a:solidFill>
                <a:latin typeface="+mn-lt"/>
              </a:rPr>
              <a:t>ционное </a:t>
            </a:r>
            <a:r>
              <a:rPr lang="ru-RU" sz="4400" b="1" dirty="0">
                <a:solidFill>
                  <a:srgbClr val="C00000"/>
                </a:solidFill>
                <a:latin typeface="+mn-lt"/>
              </a:rPr>
              <a:t>обучение в колледже на платформе «1С:Образование»</a:t>
            </a:r>
            <a:br>
              <a:rPr lang="ru-RU" sz="2800" b="1" dirty="0">
                <a:latin typeface="+mn-lt"/>
              </a:rPr>
            </a:br>
            <a:endParaRPr lang="ru-RU" sz="3600" dirty="0"/>
          </a:p>
        </p:txBody>
      </p:sp>
      <p:sp>
        <p:nvSpPr>
          <p:cNvPr id="3" name="Подзаголовок 2"/>
          <p:cNvSpPr>
            <a:spLocks noGrp="1"/>
          </p:cNvSpPr>
          <p:nvPr>
            <p:ph type="subTitle" idx="1"/>
          </p:nvPr>
        </p:nvSpPr>
        <p:spPr>
          <a:xfrm>
            <a:off x="1643642" y="5216393"/>
            <a:ext cx="9144000" cy="955807"/>
          </a:xfrm>
        </p:spPr>
        <p:txBody>
          <a:bodyPr>
            <a:normAutofit/>
          </a:bodyPr>
          <a:lstStyle/>
          <a:p>
            <a:r>
              <a:rPr lang="ru-RU" i="1" dirty="0"/>
              <a:t>Т.А. </a:t>
            </a:r>
            <a:r>
              <a:rPr lang="ru-RU" i="1" dirty="0" err="1"/>
              <a:t>Чернецкая</a:t>
            </a:r>
            <a:r>
              <a:rPr lang="ru-RU" i="1" dirty="0"/>
              <a:t>, ведущий методист, </a:t>
            </a:r>
            <a:r>
              <a:rPr lang="ru-RU" i="1" dirty="0" err="1"/>
              <a:t>к.п.н</a:t>
            </a:r>
            <a:r>
              <a:rPr lang="ru-RU" i="1" dirty="0"/>
              <a:t>.</a:t>
            </a:r>
            <a:endParaRPr lang="en-US" i="1" dirty="0"/>
          </a:p>
          <a:p>
            <a:r>
              <a:rPr lang="ru-RU" i="1" dirty="0"/>
              <a:t>Отдел образовательных программ фирмы «1С»</a:t>
            </a:r>
          </a:p>
          <a:p>
            <a:endParaRPr lang="ru-RU" i="1" dirty="0"/>
          </a:p>
        </p:txBody>
      </p:sp>
      <p:sp>
        <p:nvSpPr>
          <p:cNvPr id="4" name="Номер слайда 3"/>
          <p:cNvSpPr>
            <a:spLocks noGrp="1"/>
          </p:cNvSpPr>
          <p:nvPr>
            <p:ph type="sldNum" sz="quarter" idx="12"/>
          </p:nvPr>
        </p:nvSpPr>
        <p:spPr/>
        <p:txBody>
          <a:bodyPr/>
          <a:lstStyle/>
          <a:p>
            <a:fld id="{70D860E6-A09A-4B08-B80C-2A5EB59690F2}" type="slidenum">
              <a:rPr lang="ru-RU" smtClean="0"/>
              <a:pPr/>
              <a:t>1</a:t>
            </a:fld>
            <a:endParaRPr lang="ru-RU"/>
          </a:p>
        </p:txBody>
      </p:sp>
    </p:spTree>
    <p:extLst>
      <p:ext uri="{BB962C8B-B14F-4D97-AF65-F5344CB8AC3E}">
        <p14:creationId xmlns:p14="http://schemas.microsoft.com/office/powerpoint/2010/main" val="3210249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9846" y="157930"/>
            <a:ext cx="9627961" cy="1081087"/>
          </a:xfrm>
        </p:spPr>
        <p:txBody>
          <a:bodyPr>
            <a:normAutofit/>
          </a:bodyPr>
          <a:lstStyle/>
          <a:p>
            <a:r>
              <a:rPr lang="ru-RU" sz="2800" kern="0" dirty="0">
                <a:solidFill>
                  <a:srgbClr val="FF0000"/>
                </a:solidFill>
              </a:rPr>
              <a:t>Обмен данными с другими программными системами</a:t>
            </a:r>
          </a:p>
        </p:txBody>
      </p:sp>
      <p:sp>
        <p:nvSpPr>
          <p:cNvPr id="3" name="Объект 2"/>
          <p:cNvSpPr>
            <a:spLocks noGrp="1"/>
          </p:cNvSpPr>
          <p:nvPr>
            <p:ph idx="1"/>
          </p:nvPr>
        </p:nvSpPr>
        <p:spPr>
          <a:xfrm>
            <a:off x="851338" y="1556793"/>
            <a:ext cx="10857186" cy="2033588"/>
          </a:xfrm>
        </p:spPr>
        <p:txBody>
          <a:bodyPr>
            <a:normAutofit fontScale="92500" lnSpcReduction="20000"/>
          </a:bodyPr>
          <a:lstStyle/>
          <a:p>
            <a:r>
              <a:rPr lang="ru-RU" altLang="ru-RU" dirty="0">
                <a:latin typeface="Futura PT Demi"/>
              </a:rPr>
              <a:t>В ПП «1С:Образование 5. Школа» реализована интеграция с комплексом программных продуктов 1С для образовательных организаций</a:t>
            </a:r>
          </a:p>
          <a:p>
            <a:endParaRPr lang="ru-RU" altLang="ru-RU" dirty="0">
              <a:latin typeface="Futura PT Demi"/>
            </a:endParaRPr>
          </a:p>
          <a:p>
            <a:r>
              <a:rPr lang="ru-RU" altLang="ru-RU" dirty="0">
                <a:latin typeface="Futura PT Demi"/>
              </a:rPr>
              <a:t>Возможна интеграция с внешними приложениями (в том числе других разработчиков) по протоколу </a:t>
            </a:r>
            <a:r>
              <a:rPr lang="ru-RU" altLang="ru-RU" dirty="0" err="1">
                <a:latin typeface="Futura PT Demi"/>
              </a:rPr>
              <a:t>xAPI</a:t>
            </a:r>
            <a:endParaRPr lang="ru-RU" altLang="ru-RU" dirty="0">
              <a:solidFill>
                <a:srgbClr val="292929"/>
              </a:solidFill>
            </a:endParaRPr>
          </a:p>
          <a:p>
            <a:endParaRPr lang="ru-RU"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6889" y="4192263"/>
            <a:ext cx="1395534" cy="193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9">
            <a:extLst>
              <a:ext uri="{FF2B5EF4-FFF2-40B4-BE49-F238E27FC236}">
                <a16:creationId xmlns:a16="http://schemas.microsoft.com/office/drawing/2014/main" id="{F778EAA6-6906-48A3-8CCE-681E541DD1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156" y="4192263"/>
            <a:ext cx="2087116" cy="22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11">
            <a:extLst>
              <a:ext uri="{FF2B5EF4-FFF2-40B4-BE49-F238E27FC236}">
                <a16:creationId xmlns:a16="http://schemas.microsoft.com/office/drawing/2014/main" id="{3087ED71-3FD8-47E5-A94F-C0757B5BDB3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2261" y="4115029"/>
            <a:ext cx="1565399" cy="2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4">
            <a:extLst>
              <a:ext uri="{FF2B5EF4-FFF2-40B4-BE49-F238E27FC236}">
                <a16:creationId xmlns:a16="http://schemas.microsoft.com/office/drawing/2014/main" id="{5E3DB11C-470E-4007-93A9-CBA4FEBC766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9709" y="4217736"/>
            <a:ext cx="2033587"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0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7054" y="152400"/>
            <a:ext cx="5558782" cy="938213"/>
          </a:xfrm>
        </p:spPr>
        <p:txBody>
          <a:bodyPr>
            <a:normAutofit/>
          </a:bodyPr>
          <a:lstStyle/>
          <a:p>
            <a:r>
              <a:rPr lang="ru-RU" sz="2400" kern="0" dirty="0">
                <a:solidFill>
                  <a:srgbClr val="FF0000"/>
                </a:solidFill>
                <a:latin typeface="Futura PT Demi" panose="020B0702020204020303" pitchFamily="34" charset="0"/>
              </a:rPr>
              <a:t>Специализированный сайт программы «1С:Образование»</a:t>
            </a:r>
          </a:p>
        </p:txBody>
      </p:sp>
      <p:sp>
        <p:nvSpPr>
          <p:cNvPr id="3" name="Объект 2"/>
          <p:cNvSpPr>
            <a:spLocks noGrp="1"/>
          </p:cNvSpPr>
          <p:nvPr>
            <p:ph idx="1"/>
          </p:nvPr>
        </p:nvSpPr>
        <p:spPr>
          <a:xfrm>
            <a:off x="220716" y="1146941"/>
            <a:ext cx="6905297" cy="4824413"/>
          </a:xfrm>
        </p:spPr>
        <p:txBody>
          <a:bodyPr>
            <a:normAutofit fontScale="92500"/>
          </a:bodyPr>
          <a:lstStyle/>
          <a:p>
            <a:r>
              <a:rPr lang="ru-RU" sz="2400" dirty="0"/>
              <a:t>Подробнее о возможностях цифровой библиотеки и типах интерактивных мультимедийных ресурсов </a:t>
            </a:r>
            <a:br>
              <a:rPr lang="ru-RU" sz="2400" dirty="0"/>
            </a:br>
            <a:r>
              <a:rPr lang="ru-RU" sz="2400" u="sng" dirty="0">
                <a:hlinkClick r:id="rId2"/>
              </a:rPr>
              <a:t>http://obrazovanie.1c.ru/education/library/</a:t>
            </a:r>
            <a:endParaRPr lang="ru-RU" sz="2400" u="sng" dirty="0"/>
          </a:p>
          <a:p>
            <a:r>
              <a:rPr lang="en-US" sz="2400" dirty="0"/>
              <a:t>C</a:t>
            </a:r>
            <a:r>
              <a:rPr lang="ru-RU" sz="2400" dirty="0" err="1"/>
              <a:t>оздание</a:t>
            </a:r>
            <a:r>
              <a:rPr lang="ru-RU" sz="2400" dirty="0"/>
              <a:t> авторских цифровых учебных материалов</a:t>
            </a:r>
            <a:br>
              <a:rPr lang="en-US" sz="2400" dirty="0"/>
            </a:br>
            <a:r>
              <a:rPr lang="ru-RU" sz="2400" u="sng" dirty="0">
                <a:hlinkClick r:id="rId3"/>
              </a:rPr>
              <a:t>http://obrazovanie.1c.ru/education/development/</a:t>
            </a:r>
            <a:r>
              <a:rPr lang="ru-RU" sz="2400" dirty="0"/>
              <a:t> </a:t>
            </a:r>
            <a:br>
              <a:rPr lang="ru-RU" sz="2400" dirty="0"/>
            </a:br>
            <a:r>
              <a:rPr lang="en-US" sz="2400" dirty="0">
                <a:hlinkClick r:id="rId4"/>
              </a:rPr>
              <a:t>http://obrazovanie.1c.ru/education/task-and-test/</a:t>
            </a:r>
            <a:r>
              <a:rPr lang="ru-RU" sz="2400" dirty="0"/>
              <a:t> </a:t>
            </a:r>
          </a:p>
          <a:p>
            <a:r>
              <a:rPr lang="ru-RU" sz="2400" dirty="0"/>
              <a:t>Опыт использования</a:t>
            </a:r>
            <a:br>
              <a:rPr lang="ru-RU" sz="2400" dirty="0"/>
            </a:br>
            <a:r>
              <a:rPr lang="en-US" sz="2400" dirty="0">
                <a:hlinkClick r:id="rId5"/>
              </a:rPr>
              <a:t>http://obrazovanie.1c.ru/education/experience/</a:t>
            </a:r>
            <a:r>
              <a:rPr lang="ru-RU" sz="2400" dirty="0"/>
              <a:t> </a:t>
            </a:r>
          </a:p>
          <a:p>
            <a:r>
              <a:rPr lang="ru-RU" sz="2400" dirty="0"/>
              <a:t>Методические рекомендации по использованию в образовательных учреждениях</a:t>
            </a:r>
          </a:p>
          <a:p>
            <a:pPr marL="0" indent="0">
              <a:buNone/>
            </a:pPr>
            <a:r>
              <a:rPr lang="en-US" sz="2400" u="sng" dirty="0">
                <a:hlinkClick r:id="rId6"/>
              </a:rPr>
              <a:t>http://obrazovanie.1c.ru/books/guidelines/</a:t>
            </a:r>
            <a:r>
              <a:rPr lang="ru-RU" sz="2400" u="sng" dirty="0"/>
              <a:t> </a:t>
            </a:r>
            <a:r>
              <a:rPr lang="ru-RU" sz="2400" dirty="0"/>
              <a:t> </a:t>
            </a:r>
          </a:p>
          <a:p>
            <a:r>
              <a:rPr lang="ru-RU" sz="2400" dirty="0"/>
              <a:t>Видеозаписи обучающих вебинаров и мастер-классов</a:t>
            </a:r>
            <a:br>
              <a:rPr lang="ru-RU" sz="2400" dirty="0"/>
            </a:br>
            <a:r>
              <a:rPr lang="en-US" sz="2400" dirty="0">
                <a:hlinkClick r:id="rId7"/>
              </a:rPr>
              <a:t>http://obrazovanie.1c.ru/video/master-class-webinar/</a:t>
            </a:r>
            <a:r>
              <a:rPr lang="ru-RU" sz="2400" dirty="0"/>
              <a:t> </a:t>
            </a:r>
          </a:p>
          <a:p>
            <a:endParaRPr lang="ru-RU" sz="2400" dirty="0"/>
          </a:p>
          <a:p>
            <a:endParaRPr lang="ru-RU" dirty="0"/>
          </a:p>
          <a:p>
            <a:endParaRPr lang="ru-RU" dirty="0"/>
          </a:p>
        </p:txBody>
      </p:sp>
      <p:sp>
        <p:nvSpPr>
          <p:cNvPr id="4" name="Номер слайда 3"/>
          <p:cNvSpPr>
            <a:spLocks noGrp="1"/>
          </p:cNvSpPr>
          <p:nvPr>
            <p:ph type="sldNum" sz="quarter" idx="12"/>
          </p:nvPr>
        </p:nvSpPr>
        <p:spPr/>
        <p:txBody>
          <a:bodyPr/>
          <a:lstStyle/>
          <a:p>
            <a:fld id="{70D860E6-A09A-4B08-B80C-2A5EB59690F2}" type="slidenum">
              <a:rPr lang="ru-RU" smtClean="0"/>
              <a:pPr/>
              <a:t>11</a:t>
            </a:fld>
            <a:endParaRPr lang="ru-RU"/>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5836" y="197644"/>
            <a:ext cx="2999557" cy="366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BEF6480B-1BED-4BF8-886A-D14FFC8BF3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0600" y="1146941"/>
            <a:ext cx="3532865" cy="349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FEE5B887-B56E-4122-9DDA-867F1F8A86F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7513" y="3672709"/>
            <a:ext cx="3842467" cy="303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828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2651B9-3AF5-465B-99E9-80E5C7809D27}"/>
              </a:ext>
            </a:extLst>
          </p:cNvPr>
          <p:cNvSpPr>
            <a:spLocks noGrp="1"/>
          </p:cNvSpPr>
          <p:nvPr>
            <p:ph type="title"/>
          </p:nvPr>
        </p:nvSpPr>
        <p:spPr/>
        <p:txBody>
          <a:bodyPr>
            <a:normAutofit/>
          </a:bodyPr>
          <a:lstStyle/>
          <a:p>
            <a:r>
              <a:rPr lang="ru-RU" sz="2400" kern="0" dirty="0">
                <a:solidFill>
                  <a:srgbClr val="FF0000"/>
                </a:solidFill>
              </a:rPr>
              <a:t>Как подключиться к сервису «1С:Образование»</a:t>
            </a:r>
          </a:p>
        </p:txBody>
      </p:sp>
      <p:sp>
        <p:nvSpPr>
          <p:cNvPr id="3" name="Объект 2">
            <a:extLst>
              <a:ext uri="{FF2B5EF4-FFF2-40B4-BE49-F238E27FC236}">
                <a16:creationId xmlns:a16="http://schemas.microsoft.com/office/drawing/2014/main" id="{DF876C16-F33F-4D38-BC9F-1F3CF634F957}"/>
              </a:ext>
            </a:extLst>
          </p:cNvPr>
          <p:cNvSpPr>
            <a:spLocks noGrp="1"/>
          </p:cNvSpPr>
          <p:nvPr>
            <p:ph idx="1"/>
          </p:nvPr>
        </p:nvSpPr>
        <p:spPr>
          <a:xfrm>
            <a:off x="838200" y="1352550"/>
            <a:ext cx="4886739" cy="4824413"/>
          </a:xfrm>
        </p:spPr>
        <p:txBody>
          <a:bodyPr>
            <a:normAutofit/>
          </a:bodyPr>
          <a:lstStyle/>
          <a:p>
            <a:r>
              <a:rPr lang="ru-RU" dirty="0"/>
              <a:t>Подайте заявку на сайте </a:t>
            </a:r>
            <a:r>
              <a:rPr lang="en-US" dirty="0">
                <a:hlinkClick r:id="rId2"/>
              </a:rPr>
              <a:t>http://obrazovanie.1c.ru/2020/register/</a:t>
            </a:r>
            <a:r>
              <a:rPr lang="ru-RU" dirty="0"/>
              <a:t> </a:t>
            </a:r>
          </a:p>
          <a:p>
            <a:r>
              <a:rPr lang="ru-RU" dirty="0"/>
              <a:t>Дождитесь письма с инструкцией о подключении и подтвердите его получение</a:t>
            </a:r>
          </a:p>
          <a:p>
            <a:r>
              <a:rPr lang="ru-RU" dirty="0"/>
              <a:t>Все вопросы можно задать по телефону </a:t>
            </a:r>
            <a:r>
              <a:rPr lang="ru-RU" dirty="0">
                <a:solidFill>
                  <a:srgbClr val="FF0000"/>
                </a:solidFill>
              </a:rPr>
              <a:t>8(800) 302-99-10</a:t>
            </a:r>
          </a:p>
          <a:p>
            <a:pPr lvl="1"/>
            <a:endParaRPr lang="ru-RU" dirty="0"/>
          </a:p>
        </p:txBody>
      </p:sp>
      <p:sp>
        <p:nvSpPr>
          <p:cNvPr id="4" name="Номер слайда 3">
            <a:extLst>
              <a:ext uri="{FF2B5EF4-FFF2-40B4-BE49-F238E27FC236}">
                <a16:creationId xmlns:a16="http://schemas.microsoft.com/office/drawing/2014/main" id="{98BA3368-B571-40AE-B633-CDE5B41DF2E4}"/>
              </a:ext>
            </a:extLst>
          </p:cNvPr>
          <p:cNvSpPr>
            <a:spLocks noGrp="1"/>
          </p:cNvSpPr>
          <p:nvPr>
            <p:ph type="sldNum" sz="quarter" idx="12"/>
          </p:nvPr>
        </p:nvSpPr>
        <p:spPr/>
        <p:txBody>
          <a:bodyPr/>
          <a:lstStyle/>
          <a:p>
            <a:fld id="{70D860E6-A09A-4B08-B80C-2A5EB59690F2}" type="slidenum">
              <a:rPr lang="ru-RU" smtClean="0"/>
              <a:pPr/>
              <a:t>12</a:t>
            </a:fld>
            <a:endParaRPr lang="ru-RU"/>
          </a:p>
        </p:txBody>
      </p:sp>
      <p:pic>
        <p:nvPicPr>
          <p:cNvPr id="6" name="Рисунок 5">
            <a:extLst>
              <a:ext uri="{FF2B5EF4-FFF2-40B4-BE49-F238E27FC236}">
                <a16:creationId xmlns:a16="http://schemas.microsoft.com/office/drawing/2014/main" id="{902F104E-768C-4056-8745-336B482656C0}"/>
              </a:ext>
            </a:extLst>
          </p:cNvPr>
          <p:cNvPicPr>
            <a:picLocks noChangeAspect="1"/>
          </p:cNvPicPr>
          <p:nvPr/>
        </p:nvPicPr>
        <p:blipFill>
          <a:blip r:embed="rId3"/>
          <a:stretch>
            <a:fillRect/>
          </a:stretch>
        </p:blipFill>
        <p:spPr>
          <a:xfrm>
            <a:off x="7701551" y="390246"/>
            <a:ext cx="4490449" cy="4209430"/>
          </a:xfrm>
          <a:prstGeom prst="rect">
            <a:avLst/>
          </a:prstGeom>
        </p:spPr>
      </p:pic>
      <p:pic>
        <p:nvPicPr>
          <p:cNvPr id="7" name="Рисунок 6">
            <a:extLst>
              <a:ext uri="{FF2B5EF4-FFF2-40B4-BE49-F238E27FC236}">
                <a16:creationId xmlns:a16="http://schemas.microsoft.com/office/drawing/2014/main" id="{FB8DCD01-A8B4-43EA-8281-F4520D00E1A3}"/>
              </a:ext>
            </a:extLst>
          </p:cNvPr>
          <p:cNvPicPr>
            <a:picLocks noChangeAspect="1"/>
          </p:cNvPicPr>
          <p:nvPr/>
        </p:nvPicPr>
        <p:blipFill>
          <a:blip r:embed="rId4"/>
          <a:stretch>
            <a:fillRect/>
          </a:stretch>
        </p:blipFill>
        <p:spPr>
          <a:xfrm>
            <a:off x="7795573" y="4599676"/>
            <a:ext cx="3775853" cy="2121799"/>
          </a:xfrm>
          <a:prstGeom prst="rect">
            <a:avLst/>
          </a:prstGeom>
        </p:spPr>
      </p:pic>
    </p:spTree>
    <p:extLst>
      <p:ext uri="{BB962C8B-B14F-4D97-AF65-F5344CB8AC3E}">
        <p14:creationId xmlns:p14="http://schemas.microsoft.com/office/powerpoint/2010/main" val="3771168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Спасибо за внимание!</a:t>
            </a:r>
          </a:p>
        </p:txBody>
      </p:sp>
      <p:sp>
        <p:nvSpPr>
          <p:cNvPr id="4" name="Текст 3"/>
          <p:cNvSpPr>
            <a:spLocks noGrp="1"/>
          </p:cNvSpPr>
          <p:nvPr>
            <p:ph type="body" idx="1"/>
          </p:nvPr>
        </p:nvSpPr>
        <p:spPr/>
        <p:txBody>
          <a:bodyPr/>
          <a:lstStyle/>
          <a:p>
            <a:endParaRPr lang="ru-RU" dirty="0">
              <a:solidFill>
                <a:schemeClr val="tx1"/>
              </a:solidFill>
            </a:endParaRPr>
          </a:p>
        </p:txBody>
      </p:sp>
      <p:sp>
        <p:nvSpPr>
          <p:cNvPr id="2" name="Номер слайда 1"/>
          <p:cNvSpPr>
            <a:spLocks noGrp="1"/>
          </p:cNvSpPr>
          <p:nvPr>
            <p:ph type="sldNum" sz="quarter" idx="12"/>
          </p:nvPr>
        </p:nvSpPr>
        <p:spPr/>
        <p:txBody>
          <a:bodyPr/>
          <a:lstStyle/>
          <a:p>
            <a:fld id="{70D860E6-A09A-4B08-B80C-2A5EB59690F2}" type="slidenum">
              <a:rPr lang="ru-RU" smtClean="0"/>
              <a:pPr/>
              <a:t>13</a:t>
            </a:fld>
            <a:endParaRPr lang="ru-RU"/>
          </a:p>
        </p:txBody>
      </p:sp>
    </p:spTree>
    <p:extLst>
      <p:ext uri="{BB962C8B-B14F-4D97-AF65-F5344CB8AC3E}">
        <p14:creationId xmlns:p14="http://schemas.microsoft.com/office/powerpoint/2010/main" val="205056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Объект 4"/>
          <p:cNvSpPr txBox="1">
            <a:spLocks/>
          </p:cNvSpPr>
          <p:nvPr/>
        </p:nvSpPr>
        <p:spPr bwMode="auto">
          <a:xfrm>
            <a:off x="482651" y="1244302"/>
            <a:ext cx="637535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marL="360000" indent="-355600" algn="just">
              <a:lnSpc>
                <a:spcPct val="90000"/>
              </a:lnSpc>
              <a:spcBef>
                <a:spcPts val="600"/>
              </a:spcBef>
              <a:defRPr/>
            </a:pPr>
            <a:r>
              <a:rPr lang="ru-RU" dirty="0">
                <a:latin typeface="Calibri" panose="020F0502020204030204" pitchFamily="34" charset="0"/>
                <a:cs typeface="Calibri" panose="020F0502020204030204" pitchFamily="34" charset="0"/>
              </a:rPr>
              <a:t>«1С:Образование» – отлаженная за годы разработки</a:t>
            </a:r>
            <a:r>
              <a:rPr lang="en-US" dirty="0">
                <a:latin typeface="Calibri" panose="020F0502020204030204" pitchFamily="34" charset="0"/>
                <a:cs typeface="Calibri" panose="020F0502020204030204" pitchFamily="34" charset="0"/>
              </a:rPr>
              <a:t> </a:t>
            </a:r>
            <a:r>
              <a:rPr lang="ru-RU" dirty="0">
                <a:latin typeface="Calibri" panose="020F0502020204030204" pitchFamily="34" charset="0"/>
                <a:cs typeface="Calibri" panose="020F0502020204030204" pitchFamily="34" charset="0"/>
              </a:rPr>
              <a:t>и использования</a:t>
            </a:r>
            <a:r>
              <a:rPr lang="en-US" dirty="0">
                <a:latin typeface="Calibri" panose="020F0502020204030204" pitchFamily="34" charset="0"/>
                <a:cs typeface="Calibri" panose="020F0502020204030204" pitchFamily="34" charset="0"/>
              </a:rPr>
              <a:t> (2006-201</a:t>
            </a:r>
            <a:r>
              <a:rPr lang="ru-RU" dirty="0">
                <a:latin typeface="Calibri" panose="020F0502020204030204" pitchFamily="34" charset="0"/>
                <a:cs typeface="Calibri" panose="020F0502020204030204" pitchFamily="34" charset="0"/>
              </a:rPr>
              <a:t>8</a:t>
            </a:r>
            <a:r>
              <a:rPr lang="en-US" dirty="0">
                <a:latin typeface="Calibri" panose="020F0502020204030204" pitchFamily="34" charset="0"/>
                <a:cs typeface="Calibri" panose="020F0502020204030204" pitchFamily="34" charset="0"/>
              </a:rPr>
              <a:t>)</a:t>
            </a:r>
            <a:r>
              <a:rPr lang="ru-RU" dirty="0">
                <a:latin typeface="Calibri" panose="020F0502020204030204" pitchFamily="34" charset="0"/>
                <a:cs typeface="Calibri" panose="020F0502020204030204" pitchFamily="34" charset="0"/>
              </a:rPr>
              <a:t> программная платформа для электронного обучения. </a:t>
            </a:r>
          </a:p>
          <a:p>
            <a:pPr marL="360000" indent="-355600" algn="just">
              <a:lnSpc>
                <a:spcPct val="90000"/>
              </a:lnSpc>
              <a:spcBef>
                <a:spcPts val="600"/>
              </a:spcBef>
              <a:defRPr/>
            </a:pPr>
            <a:r>
              <a:rPr lang="ru-RU" dirty="0">
                <a:latin typeface="Calibri" panose="020F0502020204030204" pitchFamily="34" charset="0"/>
                <a:cs typeface="Calibri" panose="020F0502020204030204" pitchFamily="34" charset="0"/>
              </a:rPr>
              <a:t>Поддержка мировых SCORM, </a:t>
            </a:r>
            <a:r>
              <a:rPr lang="en-US" dirty="0">
                <a:latin typeface="Calibri" panose="020F0502020204030204" pitchFamily="34" charset="0"/>
                <a:cs typeface="Calibri" panose="020F0502020204030204" pitchFamily="34" charset="0"/>
              </a:rPr>
              <a:t>IMS</a:t>
            </a:r>
            <a:r>
              <a:rPr lang="ru-RU"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QTI</a:t>
            </a:r>
            <a:r>
              <a:rPr lang="ru-RU" dirty="0">
                <a:latin typeface="Calibri" panose="020F0502020204030204" pitchFamily="34" charset="0"/>
                <a:cs typeface="Calibri" panose="020F0502020204030204" pitchFamily="34" charset="0"/>
              </a:rPr>
              <a:t> отраслевых стандартов разработки ресурсов и учебных курсов.</a:t>
            </a:r>
            <a:endParaRPr lang="en-US" dirty="0">
              <a:latin typeface="Calibri" panose="020F0502020204030204" pitchFamily="34" charset="0"/>
              <a:cs typeface="Calibri" panose="020F0502020204030204" pitchFamily="34" charset="0"/>
            </a:endParaRPr>
          </a:p>
          <a:p>
            <a:pPr marL="360000" indent="-355600" algn="just">
              <a:lnSpc>
                <a:spcPct val="90000"/>
              </a:lnSpc>
              <a:spcBef>
                <a:spcPts val="600"/>
              </a:spcBef>
              <a:defRPr/>
            </a:pPr>
            <a:r>
              <a:rPr lang="ru-RU" dirty="0">
                <a:latin typeface="Calibri" panose="020F0502020204030204" pitchFamily="34" charset="0"/>
                <a:cs typeface="Calibri" panose="020F0502020204030204" pitchFamily="34" charset="0"/>
              </a:rPr>
              <a:t>Более 60 комплектов готовых электронных учебных пособий по основным дисциплинам общего образования</a:t>
            </a:r>
          </a:p>
          <a:p>
            <a:pPr marL="360000" indent="-355600" algn="just">
              <a:lnSpc>
                <a:spcPct val="90000"/>
              </a:lnSpc>
              <a:spcBef>
                <a:spcPts val="600"/>
              </a:spcBef>
              <a:defRPr/>
            </a:pPr>
            <a:r>
              <a:rPr lang="ru-RU" dirty="0">
                <a:latin typeface="Calibri" panose="020F0502020204030204" pitchFamily="34" charset="0"/>
                <a:cs typeface="Calibri" panose="020F0502020204030204" pitchFamily="34" charset="0"/>
              </a:rPr>
              <a:t>Специализированные инструменты для создания авторских электронных образовательных ресурсов и курсов.</a:t>
            </a:r>
          </a:p>
          <a:p>
            <a:pPr marL="360000" indent="-355600" algn="just">
              <a:lnSpc>
                <a:spcPct val="90000"/>
              </a:lnSpc>
              <a:spcBef>
                <a:spcPts val="600"/>
              </a:spcBef>
              <a:defRPr/>
            </a:pPr>
            <a:r>
              <a:rPr lang="ru-RU" dirty="0">
                <a:latin typeface="Calibri" panose="020F0502020204030204" pitchFamily="34" charset="0"/>
                <a:cs typeface="Calibri" panose="020F0502020204030204" pitchFamily="34" charset="0"/>
              </a:rPr>
              <a:t>Обмен данными с решениями для автоматизации административно-хозяйственной деятельности школы и электронными дневниками</a:t>
            </a:r>
            <a:r>
              <a:rPr lang="en-US" dirty="0">
                <a:latin typeface="Calibri" panose="020F0502020204030204" pitchFamily="34" charset="0"/>
                <a:cs typeface="Calibri" panose="020F0502020204030204" pitchFamily="34" charset="0"/>
              </a:rPr>
              <a:t> (</a:t>
            </a:r>
            <a:r>
              <a:rPr lang="ru-RU" dirty="0">
                <a:latin typeface="Calibri" panose="020F0502020204030204" pitchFamily="34" charset="0"/>
                <a:cs typeface="Calibri" panose="020F0502020204030204" pitchFamily="34" charset="0"/>
              </a:rPr>
              <a:t>открытый </a:t>
            </a:r>
            <a:r>
              <a:rPr lang="en-US" dirty="0">
                <a:latin typeface="Calibri" panose="020F0502020204030204" pitchFamily="34" charset="0"/>
                <a:cs typeface="Calibri" panose="020F0502020204030204" pitchFamily="34" charset="0"/>
              </a:rPr>
              <a:t>API)</a:t>
            </a:r>
            <a:r>
              <a:rPr lang="ru-RU" dirty="0">
                <a:latin typeface="Calibri" panose="020F0502020204030204" pitchFamily="34" charset="0"/>
                <a:cs typeface="Calibri" panose="020F0502020204030204" pitchFamily="34" charset="0"/>
              </a:rPr>
              <a:t>.</a:t>
            </a:r>
          </a:p>
          <a:p>
            <a:pPr marL="360000" indent="-355600" algn="just">
              <a:lnSpc>
                <a:spcPct val="90000"/>
              </a:lnSpc>
              <a:spcBef>
                <a:spcPts val="600"/>
              </a:spcBef>
              <a:defRPr/>
            </a:pPr>
            <a:r>
              <a:rPr lang="ru-RU" dirty="0">
                <a:latin typeface="Calibri" panose="020F0502020204030204" pitchFamily="34" charset="0"/>
                <a:cs typeface="Calibri" panose="020F0502020204030204" pitchFamily="34" charset="0"/>
              </a:rPr>
              <a:t>Система методической поддержки внедрения и использования в организациях общего образования. </a:t>
            </a:r>
          </a:p>
        </p:txBody>
      </p:sp>
      <p:sp>
        <p:nvSpPr>
          <p:cNvPr id="22" name="Rectangle 2"/>
          <p:cNvSpPr txBox="1">
            <a:spLocks noChangeArrowheads="1"/>
          </p:cNvSpPr>
          <p:nvPr/>
        </p:nvSpPr>
        <p:spPr bwMode="auto">
          <a:xfrm>
            <a:off x="1480930" y="260648"/>
            <a:ext cx="1051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eaLnBrk="1" hangingPunct="1">
              <a:defRPr/>
            </a:pPr>
            <a:r>
              <a:rPr lang="ru-RU" altLang="ru-RU" sz="2400" kern="0" dirty="0">
                <a:solidFill>
                  <a:srgbClr val="FF0000"/>
                </a:solidFill>
              </a:rPr>
              <a:t>Система программ для электронного и дистанционного обучения 1С:Образование </a:t>
            </a:r>
            <a:br>
              <a:rPr lang="ru-RU" altLang="ru-RU" sz="2400" kern="0" dirty="0"/>
            </a:br>
            <a:endParaRPr lang="ru-RU" altLang="ru-RU" sz="2400" kern="0" dirty="0"/>
          </a:p>
        </p:txBody>
      </p:sp>
      <p:sp>
        <p:nvSpPr>
          <p:cNvPr id="2" name="Прямоугольник 1"/>
          <p:cNvSpPr/>
          <p:nvPr/>
        </p:nvSpPr>
        <p:spPr>
          <a:xfrm>
            <a:off x="7971310" y="4630013"/>
            <a:ext cx="3706464" cy="369332"/>
          </a:xfrm>
          <a:prstGeom prst="rect">
            <a:avLst/>
          </a:prstGeom>
        </p:spPr>
        <p:txBody>
          <a:bodyPr wrap="none">
            <a:spAutoFit/>
          </a:bodyPr>
          <a:lstStyle/>
          <a:p>
            <a:r>
              <a:rPr lang="en-US" dirty="0">
                <a:latin typeface="Futura PT Demi" panose="020B0604020202020204" charset="0"/>
                <a:hlinkClick r:id="rId3"/>
              </a:rPr>
              <a:t>http://obrazovanie.1c.ru/2020/</a:t>
            </a:r>
            <a:r>
              <a:rPr lang="ru-RU" dirty="0">
                <a:latin typeface="Futura PT Demi" panose="020B0604020202020204" charset="0"/>
              </a:rPr>
              <a:t> </a:t>
            </a:r>
          </a:p>
        </p:txBody>
      </p:sp>
      <p:pic>
        <p:nvPicPr>
          <p:cNvPr id="3" name="Рисунок 2">
            <a:extLst>
              <a:ext uri="{FF2B5EF4-FFF2-40B4-BE49-F238E27FC236}">
                <a16:creationId xmlns:a16="http://schemas.microsoft.com/office/drawing/2014/main" id="{7BAEFDAB-1094-481F-BCB3-E54E78E78C26}"/>
              </a:ext>
            </a:extLst>
          </p:cNvPr>
          <p:cNvPicPr>
            <a:picLocks noChangeAspect="1"/>
          </p:cNvPicPr>
          <p:nvPr/>
        </p:nvPicPr>
        <p:blipFill>
          <a:blip r:embed="rId4"/>
          <a:stretch>
            <a:fillRect/>
          </a:stretch>
        </p:blipFill>
        <p:spPr>
          <a:xfrm>
            <a:off x="6783136" y="1716570"/>
            <a:ext cx="5112139" cy="2278959"/>
          </a:xfrm>
          <a:prstGeom prst="rect">
            <a:avLst/>
          </a:prstGeom>
        </p:spPr>
      </p:pic>
    </p:spTree>
    <p:extLst>
      <p:ext uri="{BB962C8B-B14F-4D97-AF65-F5344CB8AC3E}">
        <p14:creationId xmlns:p14="http://schemas.microsoft.com/office/powerpoint/2010/main" val="18012462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24D3132A-D96E-48BB-9929-591EB1F0E79A}"/>
              </a:ext>
            </a:extLst>
          </p:cNvPr>
          <p:cNvPicPr>
            <a:picLocks noChangeAspect="1"/>
          </p:cNvPicPr>
          <p:nvPr/>
        </p:nvPicPr>
        <p:blipFill>
          <a:blip r:embed="rId3"/>
          <a:stretch>
            <a:fillRect/>
          </a:stretch>
        </p:blipFill>
        <p:spPr>
          <a:xfrm>
            <a:off x="7254321" y="711093"/>
            <a:ext cx="3650625" cy="3251338"/>
          </a:xfrm>
          <a:prstGeom prst="rect">
            <a:avLst/>
          </a:prstGeom>
        </p:spPr>
      </p:pic>
      <p:pic>
        <p:nvPicPr>
          <p:cNvPr id="3" name="Рисунок 2">
            <a:extLst>
              <a:ext uri="{FF2B5EF4-FFF2-40B4-BE49-F238E27FC236}">
                <a16:creationId xmlns:a16="http://schemas.microsoft.com/office/drawing/2014/main" id="{0C362430-C5EC-443D-AF2C-EA46BECD317D}"/>
              </a:ext>
            </a:extLst>
          </p:cNvPr>
          <p:cNvPicPr>
            <a:picLocks noChangeAspect="1"/>
          </p:cNvPicPr>
          <p:nvPr/>
        </p:nvPicPr>
        <p:blipFill>
          <a:blip r:embed="rId4"/>
          <a:stretch>
            <a:fillRect/>
          </a:stretch>
        </p:blipFill>
        <p:spPr>
          <a:xfrm>
            <a:off x="9596677" y="1979690"/>
            <a:ext cx="1838325" cy="1295400"/>
          </a:xfrm>
          <a:prstGeom prst="rect">
            <a:avLst/>
          </a:prstGeom>
        </p:spPr>
      </p:pic>
      <p:sp>
        <p:nvSpPr>
          <p:cNvPr id="2" name="Заголовок 1"/>
          <p:cNvSpPr>
            <a:spLocks noGrp="1"/>
          </p:cNvSpPr>
          <p:nvPr>
            <p:ph type="title"/>
          </p:nvPr>
        </p:nvSpPr>
        <p:spPr/>
        <p:txBody>
          <a:bodyPr/>
          <a:lstStyle/>
          <a:p>
            <a:r>
              <a:rPr lang="ru-RU" sz="2800" kern="0" dirty="0">
                <a:solidFill>
                  <a:srgbClr val="FF0000"/>
                </a:solidFill>
              </a:rPr>
              <a:t>Возможности для организации дистанционного учебного процесса </a:t>
            </a:r>
          </a:p>
        </p:txBody>
      </p:sp>
      <p:sp>
        <p:nvSpPr>
          <p:cNvPr id="4" name="Объект 3"/>
          <p:cNvSpPr>
            <a:spLocks noGrp="1"/>
          </p:cNvSpPr>
          <p:nvPr>
            <p:ph sz="half" idx="1"/>
          </p:nvPr>
        </p:nvSpPr>
        <p:spPr>
          <a:xfrm>
            <a:off x="378897" y="1244612"/>
            <a:ext cx="7373625" cy="5292823"/>
          </a:xfrm>
        </p:spPr>
        <p:txBody>
          <a:bodyPr>
            <a:normAutofit lnSpcReduction="10000"/>
          </a:bodyPr>
          <a:lstStyle/>
          <a:p>
            <a:pPr>
              <a:lnSpc>
                <a:spcPct val="80000"/>
              </a:lnSpc>
            </a:pPr>
            <a:r>
              <a:rPr lang="ru-RU" altLang="ru-RU" sz="2400" dirty="0"/>
              <a:t>Доступ учителей и учащихся к цифровой библиотеке учебных материалов через интернет</a:t>
            </a:r>
          </a:p>
          <a:p>
            <a:pPr>
              <a:lnSpc>
                <a:spcPct val="80000"/>
              </a:lnSpc>
            </a:pPr>
            <a:r>
              <a:rPr lang="ru-RU" altLang="ru-RU" sz="2400" dirty="0"/>
              <a:t>Инструменты для создания авторских учебных материалов</a:t>
            </a:r>
          </a:p>
          <a:p>
            <a:pPr>
              <a:lnSpc>
                <a:spcPct val="80000"/>
              </a:lnSpc>
            </a:pPr>
            <a:r>
              <a:rPr lang="ru-RU" altLang="ru-RU" sz="2400" dirty="0"/>
              <a:t>Назначение учащимся групповых и индивидуальных заданий с использованием цифровых ресурсов</a:t>
            </a:r>
          </a:p>
          <a:p>
            <a:pPr>
              <a:lnSpc>
                <a:spcPct val="80000"/>
              </a:lnSpc>
            </a:pPr>
            <a:r>
              <a:rPr lang="ru-RU" altLang="ru-RU" sz="2400" dirty="0"/>
              <a:t>Автоматическая оценка выполнения тестовых заданий</a:t>
            </a:r>
          </a:p>
          <a:p>
            <a:pPr>
              <a:lnSpc>
                <a:spcPct val="80000"/>
              </a:lnSpc>
            </a:pPr>
            <a:r>
              <a:rPr lang="ru-RU" altLang="ru-RU" sz="2400" dirty="0"/>
              <a:t>Детальное информирование педагога о ходе самостоятельной работы учащегося в процессе выполнения задания</a:t>
            </a:r>
          </a:p>
          <a:p>
            <a:pPr>
              <a:lnSpc>
                <a:spcPct val="80000"/>
              </a:lnSpc>
            </a:pPr>
            <a:r>
              <a:rPr lang="ru-RU" altLang="ru-RU" sz="2400" dirty="0"/>
              <a:t>Учет дистанционных занятий</a:t>
            </a:r>
          </a:p>
          <a:p>
            <a:pPr>
              <a:lnSpc>
                <a:spcPct val="80000"/>
              </a:lnSpc>
            </a:pPr>
            <a:r>
              <a:rPr lang="ru-RU" altLang="ru-RU" sz="2400" dirty="0"/>
              <a:t>Возможности для совместной работы и общения </a:t>
            </a:r>
          </a:p>
          <a:p>
            <a:pPr>
              <a:lnSpc>
                <a:spcPct val="80000"/>
              </a:lnSpc>
            </a:pPr>
            <a:r>
              <a:rPr lang="ru-RU" altLang="ru-RU" sz="2400" dirty="0"/>
              <a:t>Возможности для интеграции с сервисами для проведения вебинаров </a:t>
            </a:r>
          </a:p>
          <a:p>
            <a:endParaRPr lang="ru-RU" altLang="ru-RU" sz="2400" dirty="0"/>
          </a:p>
          <a:p>
            <a:pPr>
              <a:lnSpc>
                <a:spcPct val="80000"/>
              </a:lnSpc>
            </a:pPr>
            <a:endParaRPr lang="ru-RU" altLang="ru-RU" sz="2400" dirty="0"/>
          </a:p>
          <a:p>
            <a:endParaRPr lang="ru-RU" dirty="0"/>
          </a:p>
        </p:txBody>
      </p:sp>
      <p:pic>
        <p:nvPicPr>
          <p:cNvPr id="6" name="Рисунок 5">
            <a:extLst>
              <a:ext uri="{FF2B5EF4-FFF2-40B4-BE49-F238E27FC236}">
                <a16:creationId xmlns:a16="http://schemas.microsoft.com/office/drawing/2014/main" id="{6C014117-32DE-4A1E-B203-3EE8C324FEA3}"/>
              </a:ext>
            </a:extLst>
          </p:cNvPr>
          <p:cNvPicPr>
            <a:picLocks noChangeAspect="1"/>
          </p:cNvPicPr>
          <p:nvPr/>
        </p:nvPicPr>
        <p:blipFill>
          <a:blip r:embed="rId5"/>
          <a:stretch>
            <a:fillRect/>
          </a:stretch>
        </p:blipFill>
        <p:spPr>
          <a:xfrm>
            <a:off x="8189844" y="3667925"/>
            <a:ext cx="3372468" cy="2869510"/>
          </a:xfrm>
          <a:prstGeom prst="rect">
            <a:avLst/>
          </a:prstGeom>
        </p:spPr>
      </p:pic>
    </p:spTree>
    <p:extLst>
      <p:ext uri="{BB962C8B-B14F-4D97-AF65-F5344CB8AC3E}">
        <p14:creationId xmlns:p14="http://schemas.microsoft.com/office/powerpoint/2010/main" val="100321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Documents and Settings\Chernetskaya_T\Application Data\1C\Файлы\ДокументооборотКОРП\Чернецкая Татьяна Александровна 63b9284c-7f2d-11e1-9321-e61f135f2c6f\Cover_Obr.jpg"/>
          <p:cNvPicPr>
            <a:picLocks noChangeAspect="1" noChangeArrowheads="1"/>
          </p:cNvPicPr>
          <p:nvPr/>
        </p:nvPicPr>
        <p:blipFill>
          <a:blip r:embed="rId3"/>
          <a:srcRect/>
          <a:stretch>
            <a:fillRect/>
          </a:stretch>
        </p:blipFill>
        <p:spPr bwMode="auto">
          <a:xfrm>
            <a:off x="192699" y="1125538"/>
            <a:ext cx="5169691" cy="5171575"/>
          </a:xfrm>
          <a:prstGeom prst="rect">
            <a:avLst/>
          </a:prstGeom>
          <a:noFill/>
          <a:ln w="9525">
            <a:noFill/>
            <a:miter lim="800000"/>
            <a:headEnd/>
            <a:tailEnd/>
          </a:ln>
        </p:spPr>
      </p:pic>
      <p:sp>
        <p:nvSpPr>
          <p:cNvPr id="16" name="Номер слайда 3"/>
          <p:cNvSpPr>
            <a:spLocks noGrp="1"/>
          </p:cNvSpPr>
          <p:nvPr>
            <p:ph type="sldNum" sz="quarter" idx="4294967295"/>
          </p:nvPr>
        </p:nvSpPr>
        <p:spPr>
          <a:xfrm>
            <a:off x="9767888" y="6597650"/>
            <a:ext cx="766762" cy="260350"/>
          </a:xfrm>
          <a:prstGeom prst="rect">
            <a:avLst/>
          </a:prstGeom>
        </p:spPr>
        <p:txBody>
          <a:bodyPr/>
          <a:lstStyle/>
          <a:p>
            <a:fld id="{BE7B72B7-254F-40FC-BC2E-3F6BA5C1009E}" type="slidenum">
              <a:rPr lang="ru-RU" altLang="ru-RU"/>
              <a:pPr/>
              <a:t>4</a:t>
            </a:fld>
            <a:endParaRPr lang="ru-RU" altLang="ru-RU"/>
          </a:p>
        </p:txBody>
      </p:sp>
      <p:sp>
        <p:nvSpPr>
          <p:cNvPr id="1604611" name="Rectangle 3"/>
          <p:cNvSpPr>
            <a:spLocks noGrp="1" noChangeArrowheads="1"/>
          </p:cNvSpPr>
          <p:nvPr>
            <p:ph type="title"/>
          </p:nvPr>
        </p:nvSpPr>
        <p:spPr>
          <a:xfrm>
            <a:off x="2315579" y="43656"/>
            <a:ext cx="9603151" cy="1081088"/>
          </a:xfrm>
        </p:spPr>
        <p:txBody>
          <a:bodyPr/>
          <a:lstStyle/>
          <a:p>
            <a:r>
              <a:rPr lang="ru-RU" altLang="ru-RU" sz="2400" kern="0" dirty="0">
                <a:solidFill>
                  <a:srgbClr val="FF0000"/>
                </a:solidFill>
              </a:rPr>
              <a:t>Учебные пособия «1С:Школа» - основа цифровой Библиотеки «1С:Образование»</a:t>
            </a:r>
          </a:p>
        </p:txBody>
      </p:sp>
      <p:sp>
        <p:nvSpPr>
          <p:cNvPr id="1604612" name="Rectangle 4"/>
          <p:cNvSpPr>
            <a:spLocks noGrp="1" noChangeArrowheads="1"/>
          </p:cNvSpPr>
          <p:nvPr>
            <p:ph type="body" idx="1"/>
          </p:nvPr>
        </p:nvSpPr>
        <p:spPr>
          <a:xfrm>
            <a:off x="5612955" y="1653750"/>
            <a:ext cx="6386346" cy="4727172"/>
          </a:xfrm>
        </p:spPr>
        <p:txBody>
          <a:bodyPr>
            <a:normAutofit/>
          </a:bodyPr>
          <a:lstStyle/>
          <a:p>
            <a:pPr marL="342900" lvl="1" indent="-342900"/>
            <a:r>
              <a:rPr lang="ru-RU" dirty="0"/>
              <a:t>Алгебра, геометрия, информатика</a:t>
            </a:r>
          </a:p>
          <a:p>
            <a:pPr marL="342900" lvl="1" indent="-342900"/>
            <a:r>
              <a:rPr lang="ru-RU" dirty="0"/>
              <a:t>Русский язык</a:t>
            </a:r>
          </a:p>
          <a:p>
            <a:pPr marL="342900" lvl="1" indent="-342900"/>
            <a:r>
              <a:rPr lang="ru-RU" dirty="0"/>
              <a:t>Физика</a:t>
            </a:r>
          </a:p>
          <a:p>
            <a:pPr marL="342900" lvl="1" indent="-342900"/>
            <a:r>
              <a:rPr lang="ru-RU" dirty="0"/>
              <a:t>Химия, биология, география</a:t>
            </a:r>
          </a:p>
          <a:p>
            <a:pPr marL="342900" lvl="1" indent="-342900"/>
            <a:r>
              <a:rPr lang="ru-RU" dirty="0"/>
              <a:t>История, экономика, обществознание</a:t>
            </a:r>
          </a:p>
          <a:p>
            <a:pPr marL="342900" lvl="1" indent="-342900"/>
            <a:endParaRPr lang="ru-RU" dirty="0"/>
          </a:p>
          <a:p>
            <a:pPr marL="0" lvl="1" indent="0">
              <a:buNone/>
            </a:pPr>
            <a:r>
              <a:rPr lang="ru-RU" dirty="0">
                <a:solidFill>
                  <a:srgbClr val="FF0000"/>
                </a:solidFill>
              </a:rPr>
              <a:t>Могут использоваться на первых курсах организаций СПО для преподавания общеобразовательных дисциплин</a:t>
            </a:r>
          </a:p>
          <a:p>
            <a:pPr marL="342900" lvl="1" indent="-342900"/>
            <a:endParaRPr lang="ru-RU" dirty="0">
              <a:latin typeface="Futura PT Demi" charset="0"/>
            </a:endParaRPr>
          </a:p>
          <a:p>
            <a:pPr marL="0" indent="0">
              <a:buNone/>
            </a:pPr>
            <a:r>
              <a:rPr lang="ru-RU" sz="1800" dirty="0">
                <a:solidFill>
                  <a:srgbClr val="FF0000"/>
                </a:solidFill>
                <a:latin typeface="Futura PT Demi" charset="0"/>
              </a:rPr>
              <a:t>	</a:t>
            </a:r>
            <a:endParaRPr lang="ru-RU" altLang="ru-RU" sz="1800" b="1" dirty="0"/>
          </a:p>
        </p:txBody>
      </p:sp>
    </p:spTree>
    <p:extLst>
      <p:ext uri="{BB962C8B-B14F-4D97-AF65-F5344CB8AC3E}">
        <p14:creationId xmlns:p14="http://schemas.microsoft.com/office/powerpoint/2010/main" val="3203022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5206" y="380536"/>
            <a:ext cx="3085751" cy="23013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00" name="Объект 4"/>
          <p:cNvSpPr txBox="1">
            <a:spLocks/>
          </p:cNvSpPr>
          <p:nvPr/>
        </p:nvSpPr>
        <p:spPr bwMode="auto">
          <a:xfrm>
            <a:off x="426510" y="1120187"/>
            <a:ext cx="7736416" cy="532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marL="360000" indent="-355600">
              <a:lnSpc>
                <a:spcPct val="90000"/>
              </a:lnSpc>
              <a:spcBef>
                <a:spcPts val="600"/>
              </a:spcBef>
              <a:buClr>
                <a:srgbClr val="CC0000"/>
              </a:buClr>
              <a:buChar char="•"/>
              <a:defRPr sz="2000"/>
            </a:lvl1pPr>
            <a:lvl2pPr marL="742950" indent="-285750">
              <a:spcBef>
                <a:spcPct val="20000"/>
              </a:spcBef>
              <a:buClr>
                <a:srgbClr val="CC0000"/>
              </a:buClr>
              <a:buChar char="•"/>
              <a:defRPr>
                <a:latin typeface="Futura PT Demi" pitchFamily="34" charset="0"/>
              </a:defRPr>
            </a:lvl2pPr>
            <a:lvl3pPr marL="1143000" indent="-228600">
              <a:spcBef>
                <a:spcPct val="20000"/>
              </a:spcBef>
              <a:buClr>
                <a:srgbClr val="CC0000"/>
              </a:buClr>
              <a:buChar char="•"/>
              <a:defRPr sz="1600">
                <a:latin typeface="Futura PT Demi" pitchFamily="34" charset="0"/>
              </a:defRPr>
            </a:lvl3pPr>
            <a:lvl4pPr marL="1600200" indent="-228600">
              <a:spcBef>
                <a:spcPct val="20000"/>
              </a:spcBef>
              <a:buClr>
                <a:srgbClr val="CC0000"/>
              </a:buClr>
              <a:buChar char="•"/>
              <a:defRPr sz="1400">
                <a:latin typeface="Futura PT Demi" pitchFamily="34" charset="0"/>
              </a:defRPr>
            </a:lvl4pPr>
            <a:lvl5pPr marL="2057400" indent="-228600">
              <a:spcBef>
                <a:spcPct val="20000"/>
              </a:spcBef>
              <a:buClr>
                <a:srgbClr val="CC0000"/>
              </a:buClr>
              <a:buChar char="•"/>
              <a:defRPr sz="1200">
                <a:latin typeface="Futura PT Demi" pitchFamily="34" charset="0"/>
              </a:defRPr>
            </a:lvl5pPr>
            <a:lvl6pPr marL="2514600" indent="-228600" eaLnBrk="0" fontAlgn="base" hangingPunct="0">
              <a:spcBef>
                <a:spcPct val="20000"/>
              </a:spcBef>
              <a:spcAft>
                <a:spcPct val="0"/>
              </a:spcAft>
              <a:buClr>
                <a:srgbClr val="CC0000"/>
              </a:buClr>
              <a:buChar char="•"/>
              <a:defRPr sz="1200">
                <a:latin typeface="Futura PT Demi" pitchFamily="34" charset="0"/>
              </a:defRPr>
            </a:lvl6pPr>
            <a:lvl7pPr marL="2971800" indent="-228600" eaLnBrk="0" fontAlgn="base" hangingPunct="0">
              <a:spcBef>
                <a:spcPct val="20000"/>
              </a:spcBef>
              <a:spcAft>
                <a:spcPct val="0"/>
              </a:spcAft>
              <a:buClr>
                <a:srgbClr val="CC0000"/>
              </a:buClr>
              <a:buChar char="•"/>
              <a:defRPr sz="1200">
                <a:latin typeface="Futura PT Demi" pitchFamily="34" charset="0"/>
              </a:defRPr>
            </a:lvl7pPr>
            <a:lvl8pPr marL="3429000" indent="-228600" eaLnBrk="0" fontAlgn="base" hangingPunct="0">
              <a:spcBef>
                <a:spcPct val="20000"/>
              </a:spcBef>
              <a:spcAft>
                <a:spcPct val="0"/>
              </a:spcAft>
              <a:buClr>
                <a:srgbClr val="CC0000"/>
              </a:buClr>
              <a:buChar char="•"/>
              <a:defRPr sz="1200">
                <a:latin typeface="Futura PT Demi" pitchFamily="34" charset="0"/>
              </a:defRPr>
            </a:lvl8pPr>
            <a:lvl9pPr marL="3886200" indent="-228600" eaLnBrk="0" fontAlgn="base" hangingPunct="0">
              <a:spcBef>
                <a:spcPct val="20000"/>
              </a:spcBef>
              <a:spcAft>
                <a:spcPct val="0"/>
              </a:spcAft>
              <a:buClr>
                <a:srgbClr val="CC0000"/>
              </a:buClr>
              <a:buChar char="•"/>
              <a:defRPr sz="1200">
                <a:latin typeface="Futura PT Demi" pitchFamily="34" charset="0"/>
              </a:defRPr>
            </a:lvl9pPr>
          </a:lstStyle>
          <a:p>
            <a:pPr>
              <a:lnSpc>
                <a:spcPct val="100000"/>
              </a:lnSpc>
              <a:spcBef>
                <a:spcPts val="0"/>
              </a:spcBef>
              <a:spcAft>
                <a:spcPts val="1200"/>
              </a:spcAft>
            </a:pPr>
            <a:r>
              <a:rPr lang="ru-RU" altLang="ru-RU" sz="2200" dirty="0"/>
              <a:t>Аудио и видеофрагменты изучаемых процессов и явлений</a:t>
            </a:r>
          </a:p>
          <a:p>
            <a:pPr>
              <a:lnSpc>
                <a:spcPct val="100000"/>
              </a:lnSpc>
              <a:spcBef>
                <a:spcPts val="0"/>
              </a:spcBef>
              <a:spcAft>
                <a:spcPts val="1200"/>
              </a:spcAft>
            </a:pPr>
            <a:r>
              <a:rPr lang="ru-RU" altLang="ru-RU" sz="2200" dirty="0"/>
              <a:t>Анимированные рисунки, карты, лекции</a:t>
            </a:r>
          </a:p>
          <a:p>
            <a:pPr>
              <a:lnSpc>
                <a:spcPct val="100000"/>
              </a:lnSpc>
              <a:spcBef>
                <a:spcPts val="0"/>
              </a:spcBef>
              <a:spcAft>
                <a:spcPts val="1200"/>
              </a:spcAft>
            </a:pPr>
            <a:r>
              <a:rPr lang="ru-RU" altLang="ru-RU" sz="2200" dirty="0"/>
              <a:t>Интерактивные рисунки, карты, схемы и  таблицы</a:t>
            </a:r>
          </a:p>
          <a:p>
            <a:pPr>
              <a:lnSpc>
                <a:spcPct val="100000"/>
              </a:lnSpc>
              <a:spcBef>
                <a:spcPts val="0"/>
              </a:spcBef>
              <a:spcAft>
                <a:spcPts val="1200"/>
              </a:spcAft>
            </a:pPr>
            <a:r>
              <a:rPr lang="ru-RU" altLang="ru-RU" sz="2200" dirty="0"/>
              <a:t>Фотографии, коллажи, статичные схемы </a:t>
            </a:r>
            <a:br>
              <a:rPr lang="ru-RU" altLang="ru-RU" sz="2200" dirty="0"/>
            </a:br>
            <a:r>
              <a:rPr lang="ru-RU" altLang="ru-RU" sz="2200" dirty="0"/>
              <a:t>и таблицы</a:t>
            </a:r>
          </a:p>
          <a:p>
            <a:pPr>
              <a:lnSpc>
                <a:spcPct val="100000"/>
              </a:lnSpc>
              <a:spcBef>
                <a:spcPts val="0"/>
              </a:spcBef>
              <a:spcAft>
                <a:spcPts val="1200"/>
              </a:spcAft>
            </a:pPr>
            <a:r>
              <a:rPr lang="ru-RU" sz="2200" dirty="0"/>
              <a:t>Интерактивные тренажеры, задания и тесты</a:t>
            </a:r>
          </a:p>
          <a:p>
            <a:pPr>
              <a:lnSpc>
                <a:spcPct val="100000"/>
              </a:lnSpc>
              <a:spcBef>
                <a:spcPts val="0"/>
              </a:spcBef>
              <a:spcAft>
                <a:spcPts val="1200"/>
              </a:spcAft>
            </a:pPr>
            <a:r>
              <a:rPr lang="ru-RU" altLang="ru-RU" sz="2200" dirty="0"/>
              <a:t>Динамические  модели</a:t>
            </a:r>
          </a:p>
          <a:p>
            <a:pPr>
              <a:lnSpc>
                <a:spcPct val="100000"/>
              </a:lnSpc>
              <a:spcBef>
                <a:spcPts val="0"/>
              </a:spcBef>
              <a:spcAft>
                <a:spcPts val="1200"/>
              </a:spcAft>
            </a:pPr>
            <a:r>
              <a:rPr lang="ru-RU" altLang="ru-RU" sz="2200" dirty="0"/>
              <a:t>Виртуальные лаборатории </a:t>
            </a:r>
          </a:p>
          <a:p>
            <a:pPr>
              <a:lnSpc>
                <a:spcPct val="100000"/>
              </a:lnSpc>
            </a:pPr>
            <a:r>
              <a:rPr lang="ru-RU" sz="2200" dirty="0"/>
              <a:t>Виртуальные экскурсии</a:t>
            </a:r>
          </a:p>
          <a:p>
            <a:pPr>
              <a:lnSpc>
                <a:spcPct val="100000"/>
              </a:lnSpc>
            </a:pPr>
            <a:r>
              <a:rPr lang="ru-RU" sz="2200" dirty="0"/>
              <a:t>Интерактивные энциклопедии, справочники, словари</a:t>
            </a:r>
          </a:p>
          <a:p>
            <a:pPr>
              <a:lnSpc>
                <a:spcPct val="100000"/>
              </a:lnSpc>
            </a:pPr>
            <a:r>
              <a:rPr lang="ru-RU" sz="2200" dirty="0"/>
              <a:t>Интерактивные ленты времени</a:t>
            </a:r>
          </a:p>
          <a:p>
            <a:pPr>
              <a:lnSpc>
                <a:spcPct val="100000"/>
              </a:lnSpc>
              <a:spcBef>
                <a:spcPts val="0"/>
              </a:spcBef>
              <a:spcAft>
                <a:spcPts val="1200"/>
              </a:spcAft>
            </a:pPr>
            <a:endParaRPr lang="ru-RU" altLang="ru-RU" sz="2200" dirty="0"/>
          </a:p>
          <a:p>
            <a:pPr>
              <a:lnSpc>
                <a:spcPct val="100000"/>
              </a:lnSpc>
              <a:spcBef>
                <a:spcPts val="0"/>
              </a:spcBef>
              <a:spcAft>
                <a:spcPts val="1200"/>
              </a:spcAft>
            </a:pPr>
            <a:endParaRPr lang="ru-RU" altLang="ru-RU" sz="2200" dirty="0"/>
          </a:p>
        </p:txBody>
      </p:sp>
      <p:sp>
        <p:nvSpPr>
          <p:cNvPr id="5" name="Заголовок 4"/>
          <p:cNvSpPr>
            <a:spLocks noGrp="1"/>
          </p:cNvSpPr>
          <p:nvPr>
            <p:ph type="title"/>
          </p:nvPr>
        </p:nvSpPr>
        <p:spPr>
          <a:xfrm>
            <a:off x="1287054" y="288129"/>
            <a:ext cx="10066746" cy="938213"/>
          </a:xfrm>
        </p:spPr>
        <p:txBody>
          <a:bodyPr>
            <a:normAutofit/>
          </a:bodyPr>
          <a:lstStyle/>
          <a:p>
            <a:r>
              <a:rPr lang="ru-RU" altLang="ru-RU" sz="2800" dirty="0">
                <a:solidFill>
                  <a:srgbClr val="FF0000"/>
                </a:solidFill>
              </a:rPr>
              <a:t>Основные типы образовательных ресурсов</a:t>
            </a:r>
            <a:endParaRPr lang="ru-RU" sz="2800" dirty="0">
              <a:solidFill>
                <a:srgbClr val="FF0000"/>
              </a:solidFill>
            </a:endParaRPr>
          </a:p>
        </p:txBody>
      </p:sp>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8154" y="1629079"/>
            <a:ext cx="3133725" cy="2349500"/>
          </a:xfrm>
          <a:prstGeom prst="rect">
            <a:avLst/>
          </a:prstGeom>
          <a:noFill/>
          <a:ln w="12700" algn="ctr">
            <a:solidFill>
              <a:schemeClr val="bg2"/>
            </a:solidFill>
            <a:prstDash val="dash"/>
            <a:miter lim="800000"/>
            <a:headEnd/>
            <a:tailEnd/>
          </a:ln>
          <a:effectLst/>
          <a:extLst>
            <a:ext uri="{909E8E84-426E-40DD-AFC4-6F175D3DCCD1}">
              <a14:hiddenFill xmlns:a14="http://schemas.microsoft.com/office/drawing/2010/main">
                <a:solidFill>
                  <a:srgbClr val="F9E383">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Рисунок 11">
            <a:extLst>
              <a:ext uri="{FF2B5EF4-FFF2-40B4-BE49-F238E27FC236}">
                <a16:creationId xmlns:a16="http://schemas.microsoft.com/office/drawing/2014/main" id="{81D17697-0CE7-4D97-BE42-74867744A7C9}"/>
              </a:ext>
            </a:extLst>
          </p:cNvPr>
          <p:cNvPicPr>
            <a:picLocks noChangeAspect="1"/>
          </p:cNvPicPr>
          <p:nvPr/>
        </p:nvPicPr>
        <p:blipFill>
          <a:blip r:embed="rId4"/>
          <a:stretch>
            <a:fillRect/>
          </a:stretch>
        </p:blipFill>
        <p:spPr>
          <a:xfrm>
            <a:off x="7405038" y="3759218"/>
            <a:ext cx="3019295" cy="2246142"/>
          </a:xfrm>
          <a:prstGeom prst="rect">
            <a:avLst/>
          </a:prstGeom>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5206" y="2532789"/>
            <a:ext cx="3142882" cy="2349500"/>
          </a:xfrm>
          <a:prstGeom prst="rect">
            <a:avLst/>
          </a:prstGeom>
          <a:noFill/>
          <a:ln w="12700" algn="ctr">
            <a:solidFill>
              <a:schemeClr val="bg2"/>
            </a:solidFill>
            <a:prstDash val="dash"/>
            <a:miter lim="800000"/>
            <a:headEnd/>
            <a:tailEnd/>
          </a:ln>
          <a:effectLst/>
          <a:extLst>
            <a:ext uri="{909E8E84-426E-40DD-AFC4-6F175D3DCCD1}">
              <a14:hiddenFill xmlns:a14="http://schemas.microsoft.com/office/drawing/2010/main">
                <a:solidFill>
                  <a:srgbClr val="F9E383">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a:extLst>
              <a:ext uri="{FF2B5EF4-FFF2-40B4-BE49-F238E27FC236}">
                <a16:creationId xmlns:a16="http://schemas.microsoft.com/office/drawing/2014/main" id="{F2D183AE-30F4-461F-9065-9C63FA70D20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737"/>
          <a:stretch/>
        </p:blipFill>
        <p:spPr bwMode="auto">
          <a:xfrm>
            <a:off x="9268587" y="4485717"/>
            <a:ext cx="2902370" cy="21872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424664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vert="horz" lIns="91440" tIns="45720" rIns="91440" bIns="45720" rtlCol="0" anchor="ctr">
            <a:normAutofit/>
          </a:bodyPr>
          <a:lstStyle/>
          <a:p>
            <a:r>
              <a:rPr lang="ru-RU" sz="2800" kern="0" dirty="0">
                <a:solidFill>
                  <a:srgbClr val="FF0000"/>
                </a:solidFill>
              </a:rPr>
              <a:t>Возможности по управлению ресурсами цифровой Библиотеки</a:t>
            </a:r>
          </a:p>
        </p:txBody>
      </p:sp>
      <p:sp>
        <p:nvSpPr>
          <p:cNvPr id="6" name="Объект 5"/>
          <p:cNvSpPr>
            <a:spLocks noGrp="1"/>
          </p:cNvSpPr>
          <p:nvPr>
            <p:ph idx="1"/>
          </p:nvPr>
        </p:nvSpPr>
        <p:spPr>
          <a:xfrm>
            <a:off x="197069" y="1257957"/>
            <a:ext cx="6529552" cy="4824413"/>
          </a:xfrm>
        </p:spPr>
        <p:txBody>
          <a:bodyPr>
            <a:normAutofit/>
          </a:bodyPr>
          <a:lstStyle/>
          <a:p>
            <a:r>
              <a:rPr lang="ru-RU" sz="2400" dirty="0"/>
              <a:t>Настраиваемое отображение (для определенных классов и предметов, </a:t>
            </a:r>
            <a:br>
              <a:rPr lang="ru-RU" sz="2400" dirty="0"/>
            </a:br>
            <a:r>
              <a:rPr lang="ru-RU" sz="2400" dirty="0"/>
              <a:t>показ в отдельном окне)</a:t>
            </a:r>
          </a:p>
          <a:p>
            <a:r>
              <a:rPr lang="ru-RU" sz="2400" dirty="0"/>
              <a:t>Простой и расширенный поиск </a:t>
            </a:r>
            <a:br>
              <a:rPr lang="ru-RU" sz="2400" dirty="0"/>
            </a:br>
            <a:r>
              <a:rPr lang="ru-RU" sz="2400" dirty="0"/>
              <a:t>(по ключевым словам и атрибутам)</a:t>
            </a:r>
          </a:p>
          <a:p>
            <a:r>
              <a:rPr lang="ru-RU" sz="2400" dirty="0"/>
              <a:t>Создание собственных каталогов для хранения отобранных ссылок и ресурсов</a:t>
            </a:r>
          </a:p>
          <a:p>
            <a:r>
              <a:rPr lang="ru-RU" sz="2400" dirty="0"/>
              <a:t>Возможность поделиться ссылками и ресурсами с коллегами и учащимися</a:t>
            </a:r>
          </a:p>
          <a:p>
            <a:endParaRPr lang="ru-RU" dirty="0"/>
          </a:p>
          <a:p>
            <a:endParaRPr lang="ru-RU" dirty="0"/>
          </a:p>
        </p:txBody>
      </p:sp>
      <p:sp>
        <p:nvSpPr>
          <p:cNvPr id="4" name="Номер слайда 3"/>
          <p:cNvSpPr>
            <a:spLocks noGrp="1"/>
          </p:cNvSpPr>
          <p:nvPr>
            <p:ph type="sldNum" sz="quarter" idx="12"/>
          </p:nvPr>
        </p:nvSpPr>
        <p:spPr/>
        <p:txBody>
          <a:bodyPr/>
          <a:lstStyle/>
          <a:p>
            <a:fld id="{70D860E6-A09A-4B08-B80C-2A5EB59690F2}" type="slidenum">
              <a:rPr lang="ru-RU" smtClean="0"/>
              <a:pPr/>
              <a:t>6</a:t>
            </a:fld>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427" y="939515"/>
            <a:ext cx="3719183" cy="3187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8694" y="2445807"/>
            <a:ext cx="3723306" cy="265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665C6280-FCE4-4CAB-944F-F3B1A53065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827" y="4650278"/>
            <a:ext cx="4056173" cy="216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05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4294967295"/>
          </p:nvPr>
        </p:nvSpPr>
        <p:spPr>
          <a:xfrm>
            <a:off x="10991851" y="6597650"/>
            <a:ext cx="1022349" cy="260350"/>
          </a:xfrm>
          <a:prstGeom prst="rect">
            <a:avLst/>
          </a:prstGeom>
        </p:spPr>
        <p:txBody>
          <a:bodyPr/>
          <a:lstStyle/>
          <a:p>
            <a:fld id="{9B3FC196-BEA6-4AEE-AF55-F13D4C2B13B8}" type="slidenum">
              <a:rPr lang="ru-RU" altLang="ru-RU"/>
              <a:pPr/>
              <a:t>7</a:t>
            </a:fld>
            <a:endParaRPr lang="ru-RU" altLang="ru-RU"/>
          </a:p>
        </p:txBody>
      </p:sp>
      <p:sp>
        <p:nvSpPr>
          <p:cNvPr id="1627139" name="Rectangle 3"/>
          <p:cNvSpPr>
            <a:spLocks noGrp="1" noChangeArrowheads="1"/>
          </p:cNvSpPr>
          <p:nvPr>
            <p:ph type="title"/>
          </p:nvPr>
        </p:nvSpPr>
        <p:spPr>
          <a:xfrm>
            <a:off x="1814451" y="194879"/>
            <a:ext cx="9313961" cy="1081088"/>
          </a:xfrm>
        </p:spPr>
        <p:txBody>
          <a:bodyPr>
            <a:normAutofit/>
          </a:bodyPr>
          <a:lstStyle/>
          <a:p>
            <a:r>
              <a:rPr lang="ru-RU" altLang="ru-RU" sz="2800" kern="0" dirty="0">
                <a:solidFill>
                  <a:srgbClr val="FF0000"/>
                </a:solidFill>
              </a:rPr>
              <a:t>Какие типы объектов можно создавать?</a:t>
            </a:r>
          </a:p>
        </p:txBody>
      </p:sp>
      <p:sp>
        <p:nvSpPr>
          <p:cNvPr id="1627140" name="Rectangle 4"/>
          <p:cNvSpPr>
            <a:spLocks noGrp="1" noChangeArrowheads="1"/>
          </p:cNvSpPr>
          <p:nvPr>
            <p:ph type="body" idx="1"/>
          </p:nvPr>
        </p:nvSpPr>
        <p:spPr>
          <a:xfrm>
            <a:off x="431371" y="1484784"/>
            <a:ext cx="11041227" cy="4464496"/>
          </a:xfrm>
        </p:spPr>
        <p:txBody>
          <a:bodyPr/>
          <a:lstStyle/>
          <a:p>
            <a:pPr>
              <a:lnSpc>
                <a:spcPct val="80000"/>
              </a:lnSpc>
              <a:buFont typeface="Wingdings" pitchFamily="2" charset="2"/>
              <a:buNone/>
            </a:pPr>
            <a:r>
              <a:rPr lang="ru-RU" altLang="ru-RU" sz="1800" b="1" dirty="0">
                <a:solidFill>
                  <a:schemeClr val="tx2"/>
                </a:solidFill>
              </a:rPr>
              <a:t>	</a:t>
            </a:r>
            <a:endParaRPr lang="ru-RU" altLang="ru-RU" dirty="0"/>
          </a:p>
          <a:p>
            <a:pPr>
              <a:lnSpc>
                <a:spcPct val="80000"/>
              </a:lnSpc>
            </a:pPr>
            <a:r>
              <a:rPr lang="ru-RU" altLang="ru-RU" sz="2200" dirty="0"/>
              <a:t>Иллюстрированные тексты (</a:t>
            </a:r>
            <a:r>
              <a:rPr lang="en-US" altLang="ru-RU" sz="2200" dirty="0"/>
              <a:t>html-</a:t>
            </a:r>
            <a:r>
              <a:rPr lang="ru-RU" altLang="ru-RU" sz="2200" dirty="0"/>
              <a:t>страницы)</a:t>
            </a:r>
          </a:p>
          <a:p>
            <a:pPr>
              <a:lnSpc>
                <a:spcPct val="80000"/>
              </a:lnSpc>
            </a:pPr>
            <a:r>
              <a:rPr lang="ru-RU" altLang="ru-RU" sz="2200" dirty="0" err="1"/>
              <a:t>Медиафайлы</a:t>
            </a:r>
            <a:r>
              <a:rPr lang="ru-RU" altLang="ru-RU" sz="2200" dirty="0"/>
              <a:t> (аудио и видео фрагменты, изображения, объекты </a:t>
            </a:r>
            <a:r>
              <a:rPr lang="en-US" altLang="ru-RU" sz="2200" dirty="0"/>
              <a:t>MS Office</a:t>
            </a:r>
            <a:r>
              <a:rPr lang="ru-RU" altLang="ru-RU" sz="2200" dirty="0"/>
              <a:t> и т.д.)</a:t>
            </a:r>
          </a:p>
          <a:p>
            <a:pPr>
              <a:lnSpc>
                <a:spcPct val="80000"/>
              </a:lnSpc>
            </a:pPr>
            <a:r>
              <a:rPr lang="ru-RU" altLang="ru-RU" sz="2200" dirty="0"/>
              <a:t>Тестовые задания с автоматической проверкой правильности выполнения </a:t>
            </a:r>
            <a:br>
              <a:rPr lang="ru-RU" altLang="ru-RU" sz="2200" dirty="0"/>
            </a:br>
            <a:r>
              <a:rPr lang="ru-RU" altLang="ru-RU" sz="2200" dirty="0"/>
              <a:t>(9 типов вопросов)</a:t>
            </a:r>
          </a:p>
          <a:p>
            <a:pPr>
              <a:lnSpc>
                <a:spcPct val="80000"/>
              </a:lnSpc>
            </a:pPr>
            <a:r>
              <a:rPr lang="ru-RU" altLang="ru-RU" sz="2200" dirty="0"/>
              <a:t>Творческие задания с ручной проверкой на основе </a:t>
            </a:r>
            <a:r>
              <a:rPr lang="ru-RU" altLang="ru-RU" sz="2200" dirty="0" err="1"/>
              <a:t>медиафайлов</a:t>
            </a:r>
            <a:r>
              <a:rPr lang="ru-RU" altLang="ru-RU" sz="2200" dirty="0"/>
              <a:t> </a:t>
            </a:r>
          </a:p>
          <a:p>
            <a:pPr>
              <a:lnSpc>
                <a:spcPct val="80000"/>
              </a:lnSpc>
              <a:buFont typeface="Wingdings" pitchFamily="2" charset="2"/>
              <a:buNone/>
            </a:pPr>
            <a:r>
              <a:rPr lang="ru-RU" altLang="ru-RU" sz="2200" dirty="0">
                <a:solidFill>
                  <a:schemeClr val="tx2"/>
                </a:solidFill>
              </a:rPr>
              <a:t>	</a:t>
            </a:r>
            <a:endParaRPr lang="ru-RU" altLang="ru-RU" sz="2200" dirty="0"/>
          </a:p>
          <a:p>
            <a:pPr algn="ctr">
              <a:lnSpc>
                <a:spcPct val="80000"/>
              </a:lnSpc>
              <a:buFont typeface="Wingdings" pitchFamily="2" charset="2"/>
              <a:buNone/>
            </a:pPr>
            <a:r>
              <a:rPr lang="ru-RU" altLang="ru-RU" sz="2200" dirty="0"/>
              <a:t>	</a:t>
            </a:r>
            <a:r>
              <a:rPr lang="ru-RU" altLang="ru-RU" sz="2200" dirty="0">
                <a:solidFill>
                  <a:srgbClr val="FF0000"/>
                </a:solidFill>
              </a:rPr>
              <a:t>На основе ресурсов цифровой библиотеки и авторских разработок можно подготовить в электронном виде полный комплект дидактических материалов для проведения занятия в дистанционном формате</a:t>
            </a:r>
          </a:p>
        </p:txBody>
      </p:sp>
    </p:spTree>
    <p:extLst>
      <p:ext uri="{BB962C8B-B14F-4D97-AF65-F5344CB8AC3E}">
        <p14:creationId xmlns:p14="http://schemas.microsoft.com/office/powerpoint/2010/main" val="55439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3"/>
          <p:cNvSpPr>
            <a:spLocks noGrp="1"/>
          </p:cNvSpPr>
          <p:nvPr>
            <p:ph type="title"/>
          </p:nvPr>
        </p:nvSpPr>
        <p:spPr/>
        <p:txBody>
          <a:bodyPr>
            <a:normAutofit/>
          </a:bodyPr>
          <a:lstStyle/>
          <a:p>
            <a:r>
              <a:rPr lang="ru-RU" altLang="ru-RU" sz="2800" kern="0" dirty="0">
                <a:solidFill>
                  <a:srgbClr val="FF0000"/>
                </a:solidFill>
              </a:rPr>
              <a:t>Типы тестовых вопросов</a:t>
            </a:r>
          </a:p>
        </p:txBody>
      </p:sp>
      <p:sp>
        <p:nvSpPr>
          <p:cNvPr id="6" name="Объект 4"/>
          <p:cNvSpPr txBox="1">
            <a:spLocks/>
          </p:cNvSpPr>
          <p:nvPr/>
        </p:nvSpPr>
        <p:spPr bwMode="auto">
          <a:xfrm>
            <a:off x="382127" y="1379124"/>
            <a:ext cx="5904903" cy="385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61925" indent="-161925" algn="l" rtl="0" eaLnBrk="0" fontAlgn="base" hangingPunct="0">
              <a:spcBef>
                <a:spcPct val="20000"/>
              </a:spcBef>
              <a:spcAft>
                <a:spcPct val="50000"/>
              </a:spcAft>
              <a:buClr>
                <a:srgbClr val="CC0000"/>
              </a:buClr>
              <a:buChar char="•"/>
              <a:defRPr sz="2000">
                <a:solidFill>
                  <a:srgbClr val="292929"/>
                </a:solidFill>
                <a:latin typeface="+mn-lt"/>
                <a:ea typeface="+mn-ea"/>
                <a:cs typeface="+mn-cs"/>
              </a:defRPr>
            </a:lvl1pPr>
            <a:lvl2pPr marL="344488" indent="-180975" algn="l" rtl="0" eaLnBrk="0" fontAlgn="base" hangingPunct="0">
              <a:spcBef>
                <a:spcPct val="20000"/>
              </a:spcBef>
              <a:spcAft>
                <a:spcPct val="30000"/>
              </a:spcAft>
              <a:buClr>
                <a:schemeClr val="folHlink"/>
              </a:buClr>
              <a:buChar char="•"/>
              <a:defRPr>
                <a:solidFill>
                  <a:srgbClr val="292929"/>
                </a:solidFill>
                <a:latin typeface="+mn-lt"/>
                <a:cs typeface="+mn-cs"/>
              </a:defRPr>
            </a:lvl2pPr>
            <a:lvl3pPr marL="536575" indent="-190500" algn="l" rtl="0" eaLnBrk="0" fontAlgn="base" hangingPunct="0">
              <a:spcBef>
                <a:spcPct val="20000"/>
              </a:spcBef>
              <a:spcAft>
                <a:spcPct val="20000"/>
              </a:spcAft>
              <a:buClr>
                <a:srgbClr val="CC0000"/>
              </a:buClr>
              <a:buChar char="•"/>
              <a:defRPr sz="1600">
                <a:solidFill>
                  <a:srgbClr val="292929"/>
                </a:solidFill>
                <a:latin typeface="+mn-lt"/>
                <a:cs typeface="+mn-cs"/>
              </a:defRPr>
            </a:lvl3pPr>
            <a:lvl4pPr marL="709613" indent="-171450" algn="l" rtl="0" eaLnBrk="0" fontAlgn="base" hangingPunct="0">
              <a:spcBef>
                <a:spcPct val="20000"/>
              </a:spcBef>
              <a:spcAft>
                <a:spcPct val="20000"/>
              </a:spcAft>
              <a:buClr>
                <a:srgbClr val="CC0000"/>
              </a:buClr>
              <a:buChar char="•"/>
              <a:defRPr sz="1400">
                <a:solidFill>
                  <a:srgbClr val="292929"/>
                </a:solidFill>
                <a:latin typeface="+mn-lt"/>
                <a:cs typeface="+mn-cs"/>
              </a:defRPr>
            </a:lvl4pPr>
            <a:lvl5pPr marL="876300" indent="-161925" algn="l" rtl="0" eaLnBrk="0" fontAlgn="base" hangingPunct="0">
              <a:spcBef>
                <a:spcPct val="20000"/>
              </a:spcBef>
              <a:spcAft>
                <a:spcPct val="0"/>
              </a:spcAft>
              <a:buClr>
                <a:srgbClr val="CC0000"/>
              </a:buClr>
              <a:buChar char="•"/>
              <a:defRPr sz="1200">
                <a:solidFill>
                  <a:srgbClr val="292929"/>
                </a:solidFill>
                <a:latin typeface="+mn-lt"/>
                <a:cs typeface="+mn-cs"/>
              </a:defRPr>
            </a:lvl5pPr>
            <a:lvl6pPr marL="1333500" indent="-161925" algn="l" rtl="0" fontAlgn="base">
              <a:spcBef>
                <a:spcPct val="20000"/>
              </a:spcBef>
              <a:spcAft>
                <a:spcPct val="0"/>
              </a:spcAft>
              <a:buClr>
                <a:srgbClr val="CC0000"/>
              </a:buClr>
              <a:buChar char="•"/>
              <a:defRPr sz="1200">
                <a:solidFill>
                  <a:srgbClr val="292929"/>
                </a:solidFill>
                <a:latin typeface="+mn-lt"/>
                <a:cs typeface="+mn-cs"/>
              </a:defRPr>
            </a:lvl6pPr>
            <a:lvl7pPr marL="1790700" indent="-161925" algn="l" rtl="0" fontAlgn="base">
              <a:spcBef>
                <a:spcPct val="20000"/>
              </a:spcBef>
              <a:spcAft>
                <a:spcPct val="0"/>
              </a:spcAft>
              <a:buClr>
                <a:srgbClr val="CC0000"/>
              </a:buClr>
              <a:buChar char="•"/>
              <a:defRPr sz="1200">
                <a:solidFill>
                  <a:srgbClr val="292929"/>
                </a:solidFill>
                <a:latin typeface="+mn-lt"/>
                <a:cs typeface="+mn-cs"/>
              </a:defRPr>
            </a:lvl7pPr>
            <a:lvl8pPr marL="2247900" indent="-161925" algn="l" rtl="0" fontAlgn="base">
              <a:spcBef>
                <a:spcPct val="20000"/>
              </a:spcBef>
              <a:spcAft>
                <a:spcPct val="0"/>
              </a:spcAft>
              <a:buClr>
                <a:srgbClr val="CC0000"/>
              </a:buClr>
              <a:buChar char="•"/>
              <a:defRPr sz="1200">
                <a:solidFill>
                  <a:srgbClr val="292929"/>
                </a:solidFill>
                <a:latin typeface="+mn-lt"/>
                <a:cs typeface="+mn-cs"/>
              </a:defRPr>
            </a:lvl8pPr>
            <a:lvl9pPr marL="2705100" indent="-161925" algn="l" rtl="0" fontAlgn="base">
              <a:spcBef>
                <a:spcPct val="20000"/>
              </a:spcBef>
              <a:spcAft>
                <a:spcPct val="0"/>
              </a:spcAft>
              <a:buClr>
                <a:srgbClr val="CC0000"/>
              </a:buClr>
              <a:buChar char="•"/>
              <a:defRPr sz="1200">
                <a:solidFill>
                  <a:srgbClr val="292929"/>
                </a:solidFill>
                <a:latin typeface="+mn-lt"/>
                <a:cs typeface="+mn-cs"/>
              </a:defRPr>
            </a:lvl9pPr>
          </a:lstStyle>
          <a:p>
            <a:pPr>
              <a:lnSpc>
                <a:spcPct val="100000"/>
              </a:lnSpc>
              <a:defRPr/>
            </a:pPr>
            <a:r>
              <a:rPr lang="ru-RU" dirty="0">
                <a:solidFill>
                  <a:schemeClr val="tx1"/>
                </a:solidFill>
                <a:latin typeface="Calibri" panose="020F0502020204030204" pitchFamily="34" charset="0"/>
                <a:cs typeface="Calibri" panose="020F0502020204030204" pitchFamily="34" charset="0"/>
              </a:rPr>
              <a:t>Выбор одного или нескольких правильных ответов </a:t>
            </a:r>
          </a:p>
          <a:p>
            <a:pPr>
              <a:lnSpc>
                <a:spcPct val="100000"/>
              </a:lnSpc>
              <a:defRPr/>
            </a:pPr>
            <a:r>
              <a:rPr lang="ru-RU" dirty="0">
                <a:solidFill>
                  <a:schemeClr val="tx1"/>
                </a:solidFill>
                <a:latin typeface="Calibri" panose="020F0502020204030204" pitchFamily="34" charset="0"/>
                <a:cs typeface="Calibri" panose="020F0502020204030204" pitchFamily="34" charset="0"/>
              </a:rPr>
              <a:t>Ввод текста ответа с клавиатуры </a:t>
            </a:r>
          </a:p>
          <a:p>
            <a:pPr>
              <a:lnSpc>
                <a:spcPct val="100000"/>
              </a:lnSpc>
              <a:defRPr/>
            </a:pPr>
            <a:r>
              <a:rPr lang="ru-RU" dirty="0">
                <a:solidFill>
                  <a:schemeClr val="tx1"/>
                </a:solidFill>
                <a:latin typeface="Calibri" panose="020F0502020204030204" pitchFamily="34" charset="0"/>
                <a:cs typeface="Calibri" panose="020F0502020204030204" pitchFamily="34" charset="0"/>
              </a:rPr>
              <a:t>Установление правильного порядка или соответствия между элементами ответа </a:t>
            </a:r>
          </a:p>
          <a:p>
            <a:pPr>
              <a:lnSpc>
                <a:spcPct val="100000"/>
              </a:lnSpc>
              <a:defRPr/>
            </a:pPr>
            <a:r>
              <a:rPr lang="ru-RU" dirty="0">
                <a:solidFill>
                  <a:schemeClr val="tx1"/>
                </a:solidFill>
                <a:latin typeface="Calibri" panose="020F0502020204030204" pitchFamily="34" charset="0"/>
                <a:cs typeface="Calibri" panose="020F0502020204030204" pitchFamily="34" charset="0"/>
              </a:rPr>
              <a:t>Сортировка элементов ответа </a:t>
            </a:r>
            <a:br>
              <a:rPr lang="ru-RU" dirty="0">
                <a:solidFill>
                  <a:schemeClr val="tx1"/>
                </a:solidFill>
                <a:latin typeface="Calibri" panose="020F0502020204030204" pitchFamily="34" charset="0"/>
                <a:cs typeface="Calibri" panose="020F0502020204030204" pitchFamily="34" charset="0"/>
              </a:rPr>
            </a:br>
            <a:r>
              <a:rPr lang="ru-RU" dirty="0">
                <a:solidFill>
                  <a:schemeClr val="tx1"/>
                </a:solidFill>
                <a:latin typeface="Calibri" panose="020F0502020204030204" pitchFamily="34" charset="0"/>
                <a:cs typeface="Calibri" panose="020F0502020204030204" pitchFamily="34" charset="0"/>
              </a:rPr>
              <a:t>на группы</a:t>
            </a:r>
          </a:p>
          <a:p>
            <a:pPr>
              <a:lnSpc>
                <a:spcPct val="100000"/>
              </a:lnSpc>
              <a:defRPr/>
            </a:pPr>
            <a:r>
              <a:rPr lang="ru-RU" dirty="0">
                <a:solidFill>
                  <a:schemeClr val="tx1"/>
                </a:solidFill>
                <a:latin typeface="Calibri" panose="020F0502020204030204" pitchFamily="34" charset="0"/>
                <a:cs typeface="Calibri" panose="020F0502020204030204" pitchFamily="34" charset="0"/>
              </a:rPr>
              <a:t>Размещение элементов ответ </a:t>
            </a:r>
            <a:br>
              <a:rPr lang="ru-RU" dirty="0">
                <a:solidFill>
                  <a:schemeClr val="tx1"/>
                </a:solidFill>
                <a:latin typeface="Calibri" panose="020F0502020204030204" pitchFamily="34" charset="0"/>
                <a:cs typeface="Calibri" panose="020F0502020204030204" pitchFamily="34" charset="0"/>
              </a:rPr>
            </a:br>
            <a:r>
              <a:rPr lang="ru-RU" dirty="0">
                <a:solidFill>
                  <a:schemeClr val="tx1"/>
                </a:solidFill>
                <a:latin typeface="Calibri" panose="020F0502020204030204" pitchFamily="34" charset="0"/>
                <a:cs typeface="Calibri" panose="020F0502020204030204" pitchFamily="34" charset="0"/>
              </a:rPr>
              <a:t>на изображении </a:t>
            </a:r>
          </a:p>
          <a:p>
            <a:pPr>
              <a:lnSpc>
                <a:spcPct val="100000"/>
              </a:lnSpc>
              <a:defRPr/>
            </a:pPr>
            <a:r>
              <a:rPr lang="ru-RU" dirty="0">
                <a:solidFill>
                  <a:schemeClr val="tx1"/>
                </a:solidFill>
                <a:latin typeface="Calibri" panose="020F0502020204030204" pitchFamily="34" charset="0"/>
                <a:cs typeface="Calibri" panose="020F0502020204030204" pitchFamily="34" charset="0"/>
              </a:rPr>
              <a:t>Выбор области на изображении </a:t>
            </a:r>
          </a:p>
          <a:p>
            <a:pPr>
              <a:lnSpc>
                <a:spcPct val="100000"/>
              </a:lnSpc>
              <a:defRPr/>
            </a:pPr>
            <a:r>
              <a:rPr lang="ru-RU" dirty="0">
                <a:solidFill>
                  <a:schemeClr val="tx1"/>
                </a:solidFill>
                <a:latin typeface="Calibri" panose="020F0502020204030204" pitchFamily="34" charset="0"/>
                <a:cs typeface="Calibri" panose="020F0502020204030204" pitchFamily="34" charset="0"/>
              </a:rPr>
              <a:t>Творческое задание с загрузкой файла и ответом в свободной форме</a:t>
            </a:r>
          </a:p>
          <a:p>
            <a:pPr marL="0" indent="0">
              <a:lnSpc>
                <a:spcPct val="100000"/>
              </a:lnSpc>
              <a:buFontTx/>
              <a:buNone/>
              <a:defRPr/>
            </a:pPr>
            <a:endParaRPr lang="ru-RU" sz="1900" b="0" kern="0" dirty="0"/>
          </a:p>
          <a:p>
            <a:pPr>
              <a:lnSpc>
                <a:spcPct val="100000"/>
              </a:lnSpc>
              <a:defRPr/>
            </a:pPr>
            <a:endParaRPr lang="ru-RU" b="0" kern="0"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6563" y="3726769"/>
            <a:ext cx="3438522" cy="254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6142" y="286424"/>
            <a:ext cx="3073702" cy="3162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5394" y="2356254"/>
            <a:ext cx="2949364" cy="3078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43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3"/>
          <p:cNvSpPr>
            <a:spLocks noGrp="1"/>
          </p:cNvSpPr>
          <p:nvPr>
            <p:ph type="title"/>
          </p:nvPr>
        </p:nvSpPr>
        <p:spPr/>
        <p:txBody>
          <a:bodyPr>
            <a:normAutofit/>
          </a:bodyPr>
          <a:lstStyle/>
          <a:p>
            <a:r>
              <a:rPr lang="ru-RU" altLang="ru-RU" sz="2800" kern="0" dirty="0">
                <a:solidFill>
                  <a:srgbClr val="FF0000"/>
                </a:solidFill>
              </a:rPr>
              <a:t>Типы учебных материалов</a:t>
            </a:r>
          </a:p>
        </p:txBody>
      </p:sp>
      <p:sp>
        <p:nvSpPr>
          <p:cNvPr id="8195" name="Объект 4"/>
          <p:cNvSpPr>
            <a:spLocks noGrp="1"/>
          </p:cNvSpPr>
          <p:nvPr>
            <p:ph idx="1"/>
          </p:nvPr>
        </p:nvSpPr>
        <p:spPr>
          <a:xfrm>
            <a:off x="189186" y="1625819"/>
            <a:ext cx="7010400" cy="4824413"/>
          </a:xfrm>
        </p:spPr>
        <p:txBody>
          <a:bodyPr/>
          <a:lstStyle/>
          <a:p>
            <a:r>
              <a:rPr lang="ru-RU" altLang="ru-RU" sz="2400" dirty="0"/>
              <a:t>Ресурсы цифровой Библиотеки и авторские разработки можно группировать в подборки</a:t>
            </a:r>
          </a:p>
          <a:p>
            <a:r>
              <a:rPr lang="ru-RU" altLang="ru-RU" sz="2400" dirty="0"/>
              <a:t>Настраиваемые параметры работы с подборками позволяют создать учебные материалы различного дидактического назначения:</a:t>
            </a:r>
          </a:p>
          <a:p>
            <a:pPr lvl="1"/>
            <a:r>
              <a:rPr lang="ru-RU" altLang="ru-RU" sz="2000" dirty="0"/>
              <a:t>Обучающие задания</a:t>
            </a:r>
          </a:p>
          <a:p>
            <a:pPr lvl="1"/>
            <a:r>
              <a:rPr lang="ru-RU" altLang="ru-RU" sz="2000" dirty="0"/>
              <a:t>Тренажеры, в том числе пошаговые</a:t>
            </a:r>
          </a:p>
          <a:p>
            <a:pPr lvl="1"/>
            <a:r>
              <a:rPr lang="ru-RU" altLang="ru-RU" sz="2000" dirty="0"/>
              <a:t>Лабораторные и практические работы</a:t>
            </a:r>
          </a:p>
          <a:p>
            <a:pPr lvl="1"/>
            <a:r>
              <a:rPr lang="ru-RU" altLang="ru-RU" sz="2000" dirty="0"/>
              <a:t>Контрольные тесты</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586" y="1258779"/>
            <a:ext cx="4762504" cy="4092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75831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9156</TotalTime>
  <Words>1019</Words>
  <Application>Microsoft Office PowerPoint</Application>
  <PresentationFormat>Широкоэкранный</PresentationFormat>
  <Paragraphs>105</Paragraphs>
  <Slides>13</Slides>
  <Notes>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Calibri Light</vt:lpstr>
      <vt:lpstr>Futura PT Demi</vt:lpstr>
      <vt:lpstr>Wingdings</vt:lpstr>
      <vt:lpstr>Тема Office</vt:lpstr>
      <vt:lpstr>Как организовать дистанционное обучение в колледже на платформе «1С:Образование» </vt:lpstr>
      <vt:lpstr>Презентация PowerPoint</vt:lpstr>
      <vt:lpstr>Возможности для организации дистанционного учебного процесса </vt:lpstr>
      <vt:lpstr>Учебные пособия «1С:Школа» - основа цифровой Библиотеки «1С:Образование»</vt:lpstr>
      <vt:lpstr>Основные типы образовательных ресурсов</vt:lpstr>
      <vt:lpstr>Возможности по управлению ресурсами цифровой Библиотеки</vt:lpstr>
      <vt:lpstr>Какие типы объектов можно создавать?</vt:lpstr>
      <vt:lpstr>Типы тестовых вопросов</vt:lpstr>
      <vt:lpstr>Типы учебных материалов</vt:lpstr>
      <vt:lpstr>Обмен данными с другими программными системами</vt:lpstr>
      <vt:lpstr>Специализированный сайт программы «1С:Образование»</vt:lpstr>
      <vt:lpstr>Как подключиться к сервису «1С:Образование»</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Кадыков Сергей Владимирович</dc:creator>
  <cp:lastModifiedBy>Tatyana Chernetskaya</cp:lastModifiedBy>
  <cp:revision>167</cp:revision>
  <dcterms:created xsi:type="dcterms:W3CDTF">2018-08-08T13:50:28Z</dcterms:created>
  <dcterms:modified xsi:type="dcterms:W3CDTF">2020-03-27T07:48:21Z</dcterms:modified>
</cp:coreProperties>
</file>