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425" r:id="rId3"/>
    <p:sldId id="355" r:id="rId4"/>
    <p:sldId id="347" r:id="rId5"/>
    <p:sldId id="305" r:id="rId6"/>
    <p:sldId id="426" r:id="rId7"/>
    <p:sldId id="424" r:id="rId8"/>
    <p:sldId id="423" r:id="rId9"/>
    <p:sldId id="360" r:id="rId10"/>
    <p:sldId id="340" r:id="rId11"/>
    <p:sldId id="356" r:id="rId12"/>
    <p:sldId id="328" r:id="rId13"/>
    <p:sldId id="331" r:id="rId14"/>
    <p:sldId id="339" r:id="rId15"/>
    <p:sldId id="332" r:id="rId16"/>
    <p:sldId id="333" r:id="rId17"/>
    <p:sldId id="327" r:id="rId18"/>
    <p:sldId id="338" r:id="rId19"/>
    <p:sldId id="341" r:id="rId20"/>
    <p:sldId id="342" r:id="rId21"/>
    <p:sldId id="343" r:id="rId22"/>
    <p:sldId id="344" r:id="rId23"/>
    <p:sldId id="345" r:id="rId24"/>
    <p:sldId id="346" r:id="rId25"/>
    <p:sldId id="351" r:id="rId26"/>
    <p:sldId id="321" r:id="rId27"/>
    <p:sldId id="337" r:id="rId28"/>
    <p:sldId id="352" r:id="rId29"/>
    <p:sldId id="427" r:id="rId30"/>
    <p:sldId id="31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106" d="100"/>
          <a:sy n="106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Основой</a:t>
            </a:r>
            <a:r>
              <a:rPr lang="ru-RU" baseline="0" dirty="0"/>
              <a:t> для создания современной цифровой образовательной среды школы на базе решений 1С является программа 1С:Образование 5. Школа и интерактивные учебные пособия 1С:Школа.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4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  Задача цифровой образовательной среды школы – включение учителя и ученика в учебный процесс из любой точки пространства, где есть интернет, построение индивидуальных образовательных траекторий, организация учебного обсуждения и совместной работы над заданием учителя, учебным исследование или проектом. Такие возможности ученику и педагогу предоставляет платформа «1С:Образование 5. Школа»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6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одна важная задача, которую решает цифровая</a:t>
            </a:r>
            <a:r>
              <a:rPr lang="ru-RU" baseline="0" dirty="0"/>
              <a:t> образовательная среда, это освобождение учителя от рутинной работы по проверке заданий. Программа для управления учебным процессом, например, 1С:Образование 5. Школа, может не только проверить задание, выполненное учащимся, но и обобщить, систематизировать полученные первичные данные, предоставить их в форме различных отчетов, позволяющих педагогу реально управлять учебным процессом, видеть результаты и каждого отдельного учащегося, и всего класса  в целом.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9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1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202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obrazovanie.1c.ru/education/development/" TargetMode="External"/><Relationship Id="rId7" Type="http://schemas.openxmlformats.org/officeDocument/2006/relationships/image" Target="../media/image43.png"/><Relationship Id="rId2" Type="http://schemas.openxmlformats.org/officeDocument/2006/relationships/hyperlink" Target="http://obrazovanie.1c.ru/education/libra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obrazovanie.1c.ru/education/experience/" TargetMode="External"/><Relationship Id="rId4" Type="http://schemas.openxmlformats.org/officeDocument/2006/relationships/hyperlink" Target="http://obrazovanie.1c.ru/education/task-and-tes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video/master-class-webinar/" TargetMode="External"/><Relationship Id="rId2" Type="http://schemas.openxmlformats.org/officeDocument/2006/relationships/hyperlink" Target="http://obrazovanie.1c.ru/books/guidelin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obrazovanie.1c.ru/2020/regis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brazovanie.1c.r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quick-star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+mn-lt"/>
              </a:rPr>
              <a:t>Как перейти на</a:t>
            </a:r>
            <a:r>
              <a:rPr lang="en-US" sz="4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+mn-lt"/>
              </a:rPr>
              <a:t>дистанционное обучение в школе в условиях карантина</a:t>
            </a:r>
            <a:br>
              <a:rPr lang="ru-RU" sz="2800" b="1" dirty="0">
                <a:latin typeface="+mn-lt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61C5947-69FB-4ABB-A1F3-54251887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библиотека учебных материалов. Основные типы образовательных ресурсов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B13AFCA-3B90-4161-9DF2-89EBE0367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C7060D-D132-4191-960B-A66DBE5D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9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699" y="1125538"/>
            <a:ext cx="5169691" cy="5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484784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612955" y="5575697"/>
            <a:ext cx="59231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Входят в перечень </a:t>
            </a:r>
            <a:r>
              <a:rPr lang="ru-RU" altLang="ru-RU" dirty="0" err="1">
                <a:solidFill>
                  <a:srgbClr val="FF0000"/>
                </a:solidFill>
                <a:latin typeface="Futura PT Demi" charset="0"/>
              </a:rPr>
              <a:t>Минобрнауки</a:t>
            </a: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 РФ</a:t>
            </a:r>
            <a:r>
              <a:rPr lang="ru-RU" altLang="ru-RU" dirty="0">
                <a:latin typeface="Futura PT Demi" charset="0"/>
              </a:rPr>
              <a:t> </a:t>
            </a:r>
            <a:endParaRPr lang="en-US" altLang="ru-RU" dirty="0">
              <a:latin typeface="Futura PT Demi" charset="0"/>
            </a:endParaRPr>
          </a:p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latin typeface="Futura PT Demi" charset="0"/>
              </a:rPr>
              <a:t>(приказ № 699 от 9 июня 2016 г.)</a:t>
            </a:r>
            <a:endParaRPr lang="en-US" altLang="ru-RU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Возможности по управлению ресурсами цифровой Библиотеки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7069" y="1257957"/>
            <a:ext cx="6529552" cy="4824413"/>
          </a:xfrm>
        </p:spPr>
        <p:txBody>
          <a:bodyPr>
            <a:normAutofit/>
          </a:bodyPr>
          <a:lstStyle/>
          <a:p>
            <a:r>
              <a:rPr lang="ru-RU" sz="2400" dirty="0"/>
              <a:t>Настраиваемое отображение (для определенных классов и предметов, </a:t>
            </a:r>
            <a:br>
              <a:rPr lang="ru-RU" sz="2400" dirty="0"/>
            </a:br>
            <a:r>
              <a:rPr lang="ru-RU" sz="2400" dirty="0"/>
              <a:t>показ в отдельном окне)</a:t>
            </a:r>
          </a:p>
          <a:p>
            <a:r>
              <a:rPr lang="ru-RU" sz="2400" dirty="0"/>
              <a:t>Простой и расширенный поиск </a:t>
            </a:r>
            <a:br>
              <a:rPr lang="ru-RU" sz="2400" dirty="0"/>
            </a:br>
            <a:r>
              <a:rPr lang="ru-RU" sz="2400" dirty="0"/>
              <a:t>(по ключевым словам и атрибутам)</a:t>
            </a:r>
          </a:p>
          <a:p>
            <a:r>
              <a:rPr lang="ru-RU" sz="2400" dirty="0"/>
              <a:t>Создание собственных каталогов для хранения отобранных ссылок и ресурсов</a:t>
            </a:r>
          </a:p>
          <a:p>
            <a:r>
              <a:rPr lang="ru-RU" sz="2400" dirty="0"/>
              <a:t>Возможность поделиться ссылками и ресурсами с коллегами и учащимися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27" y="939515"/>
            <a:ext cx="3719183" cy="318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694" y="2445807"/>
            <a:ext cx="3723306" cy="265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65C6280-FCE4-4CAB-944F-F3B1A530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27" y="4650278"/>
            <a:ext cx="4056173" cy="21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5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93" y="470091"/>
            <a:ext cx="3524734" cy="26286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Объект 4"/>
          <p:cNvSpPr txBox="1">
            <a:spLocks/>
          </p:cNvSpPr>
          <p:nvPr/>
        </p:nvSpPr>
        <p:spPr bwMode="auto">
          <a:xfrm>
            <a:off x="426510" y="1120187"/>
            <a:ext cx="7736416" cy="5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altLang="ru-RU" sz="2200" b="1" dirty="0"/>
              <a:t>Ресурсы информационного характера: </a:t>
            </a:r>
            <a:br>
              <a:rPr lang="ru-RU" altLang="ru-RU" sz="2200" b="1" dirty="0"/>
            </a:br>
            <a:r>
              <a:rPr lang="ru-RU" altLang="ru-RU" sz="2200" b="1" dirty="0"/>
              <a:t>позволяют повысить наглядность в изложении учебного материала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Аудио и видеофрагменты изучаемых процессов и явлений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Фотографии, коллажи, статичные схемы </a:t>
            </a:r>
            <a:br>
              <a:rPr lang="ru-RU" altLang="ru-RU" sz="2200" dirty="0"/>
            </a:br>
            <a:r>
              <a:rPr lang="ru-RU" altLang="ru-RU" sz="2200" dirty="0"/>
              <a:t>и таблицы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7054" y="288129"/>
            <a:ext cx="10066746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Основные типы образовательных ресурсов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17" y="2696107"/>
            <a:ext cx="3537888" cy="2644792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708709"/>
            <a:ext cx="3133725" cy="2349500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77" y="4489759"/>
            <a:ext cx="3470423" cy="22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664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K:\[1C]\_Доклады\[2019] ЦУМК\картинки для презентации\snap35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7981" y="136525"/>
            <a:ext cx="4008438" cy="31876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100" name="Объект 4"/>
          <p:cNvSpPr txBox="1">
            <a:spLocks/>
          </p:cNvSpPr>
          <p:nvPr/>
        </p:nvSpPr>
        <p:spPr bwMode="auto">
          <a:xfrm>
            <a:off x="340784" y="1208294"/>
            <a:ext cx="7241116" cy="5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buNone/>
            </a:pPr>
            <a:r>
              <a:rPr lang="ru-RU" altLang="ru-RU" sz="2400" b="1" dirty="0"/>
              <a:t>Ресурсы для закрепления, контроля и самоконтроля:</a:t>
            </a:r>
          </a:p>
          <a:p>
            <a:pPr marL="4400" indent="0">
              <a:lnSpc>
                <a:spcPct val="100000"/>
              </a:lnSpc>
              <a:buNone/>
            </a:pPr>
            <a:r>
              <a:rPr lang="ru-RU" altLang="ru-RU" sz="2400" b="1" dirty="0"/>
              <a:t>позволяют организовывать практические занятия с целью контроля и коррекции усвоения учебного материала с возможностью проверки и самопроверки, анализом и обсуждением ошибок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Интерактивные тренажеры, задания и тесты:</a:t>
            </a:r>
          </a:p>
          <a:p>
            <a:pPr lvl="1"/>
            <a:r>
              <a:rPr lang="ru-RU" dirty="0"/>
              <a:t>Разветвленная система подсказок </a:t>
            </a:r>
          </a:p>
          <a:p>
            <a:pPr lvl="1"/>
            <a:r>
              <a:rPr lang="ru-RU" dirty="0"/>
              <a:t>Десятки типов вопросов</a:t>
            </a:r>
          </a:p>
          <a:p>
            <a:pPr lvl="1"/>
            <a:r>
              <a:rPr lang="ru-RU" dirty="0"/>
              <a:t>Автоматическая проверка, в т. ч. </a:t>
            </a:r>
            <a:r>
              <a:rPr lang="ru-RU" b="1" dirty="0"/>
              <a:t>сложных</a:t>
            </a:r>
            <a:r>
              <a:rPr lang="ru-RU" dirty="0"/>
              <a:t> результатов:</a:t>
            </a:r>
          </a:p>
          <a:p>
            <a:pPr lvl="2"/>
            <a:r>
              <a:rPr lang="ru-RU" sz="1800" dirty="0"/>
              <a:t>математических, химических, физических формул;</a:t>
            </a:r>
          </a:p>
          <a:p>
            <a:pPr lvl="2"/>
            <a:r>
              <a:rPr lang="ru-RU" sz="1800" dirty="0"/>
              <a:t>геометрических построений;</a:t>
            </a:r>
          </a:p>
          <a:p>
            <a:pPr lvl="2"/>
            <a:r>
              <a:rPr lang="ru-RU" sz="1800" dirty="0"/>
              <a:t>областей и границ на картах и т.п</a:t>
            </a:r>
            <a:r>
              <a:rPr lang="ru-RU" sz="2200" dirty="0"/>
              <a:t>.</a:t>
            </a:r>
          </a:p>
          <a:p>
            <a:pPr lvl="2"/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7054" y="288129"/>
            <a:ext cx="10066746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Основные типы образовательных ресурсов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" name="Picture 7" descr="MapKit_Hi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8276828" y="2174908"/>
            <a:ext cx="4008438" cy="2921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рис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1900" y="4223058"/>
            <a:ext cx="3520282" cy="2634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98542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4"/>
          <p:cNvSpPr txBox="1">
            <a:spLocks/>
          </p:cNvSpPr>
          <p:nvPr/>
        </p:nvSpPr>
        <p:spPr bwMode="auto">
          <a:xfrm>
            <a:off x="340784" y="1332119"/>
            <a:ext cx="6145741" cy="5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altLang="ru-RU" sz="2400" b="1" dirty="0"/>
              <a:t>Ресурсы для виртуальных исследований и экспериментов:</a:t>
            </a:r>
          </a:p>
          <a:p>
            <a:pPr marL="44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altLang="ru-RU" sz="2400" b="1" dirty="0"/>
              <a:t>Позволяют наглядно представить на экране изучаемые объекты, процессы и явления как в виде моделей, так и в виде геометрических интерпретаций (диаграммы, графики, таблицы и пр.)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200" dirty="0"/>
              <a:t>Виртуальные лаборатории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5154" y="230979"/>
            <a:ext cx="10066746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Основные типы образовательных ресурсов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02" y="893355"/>
            <a:ext cx="3187341" cy="2869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7"/>
          <a:stretch/>
        </p:blipFill>
        <p:spPr bwMode="auto">
          <a:xfrm>
            <a:off x="8929816" y="3347895"/>
            <a:ext cx="3262184" cy="2458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41273-9438-4AF1-AF81-F23B1AA92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96514"/>
            <a:ext cx="3468297" cy="258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15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4"/>
          <p:cNvSpPr txBox="1">
            <a:spLocks/>
          </p:cNvSpPr>
          <p:nvPr/>
        </p:nvSpPr>
        <p:spPr bwMode="auto">
          <a:xfrm>
            <a:off x="340784" y="1208294"/>
            <a:ext cx="6583891" cy="53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360000" indent="-355600"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Char char="•"/>
              <a:defRPr sz="2000"/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latin typeface="Futura PT Demi" pitchFamily="34" charset="0"/>
              </a:defRPr>
            </a:lvl9pPr>
          </a:lstStyle>
          <a:p>
            <a:pPr marL="4400" indent="0">
              <a:lnSpc>
                <a:spcPct val="100000"/>
              </a:lnSpc>
              <a:buNone/>
            </a:pPr>
            <a:r>
              <a:rPr lang="ru-RU" altLang="ru-RU" sz="2400" b="1" dirty="0"/>
              <a:t>Ресурсы для расширения кругозора и формирования мировоззрения учащихся:</a:t>
            </a:r>
          </a:p>
          <a:p>
            <a:pPr marL="4400" indent="0">
              <a:lnSpc>
                <a:spcPct val="100000"/>
              </a:lnSpc>
              <a:buNone/>
            </a:pPr>
            <a:r>
              <a:rPr lang="ru-RU" altLang="ru-RU" sz="2400" b="1" dirty="0"/>
              <a:t>позволяют организовать деятельность по поиску, анализу и переработке информации 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Виртуальные экскурсии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</a:pPr>
            <a:r>
              <a:rPr lang="ru-RU" sz="2200" dirty="0"/>
              <a:t>Интерактивные ленты времени</a:t>
            </a:r>
          </a:p>
          <a:p>
            <a:pPr lvl="2"/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7054" y="288129"/>
            <a:ext cx="10066746" cy="938213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</a:rPr>
              <a:t>Основные типы образовательных ресурсов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45" y="131400"/>
            <a:ext cx="4200525" cy="308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25" y="2327258"/>
            <a:ext cx="3681349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95" y="4076700"/>
            <a:ext cx="3720314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6817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для создания авторских учебных материалов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5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1851" y="6597650"/>
            <a:ext cx="1022349" cy="260350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451" y="194879"/>
            <a:ext cx="931396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Какие типы объектов можно создавать?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1371" y="1484784"/>
            <a:ext cx="11041227" cy="446449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	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sz="2200" dirty="0"/>
              <a:t>Иллюстрированные тексты (</a:t>
            </a:r>
            <a:r>
              <a:rPr lang="en-US" altLang="ru-RU" sz="2200" dirty="0"/>
              <a:t>html-</a:t>
            </a:r>
            <a:r>
              <a:rPr lang="ru-RU" altLang="ru-RU" sz="2200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200" dirty="0" err="1"/>
              <a:t>Медиафайлы</a:t>
            </a:r>
            <a:r>
              <a:rPr lang="ru-RU" altLang="ru-RU" sz="2200" dirty="0"/>
              <a:t> (аудио и видео фрагменты, изображения, объекты </a:t>
            </a:r>
            <a:r>
              <a:rPr lang="en-US" altLang="ru-RU" sz="2200" dirty="0"/>
              <a:t>MS Office</a:t>
            </a:r>
            <a:r>
              <a:rPr lang="ru-RU" altLang="ru-RU" sz="2200" dirty="0"/>
              <a:t> и т.д.)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Тестовые задания с автоматической проверкой правильности выполнения </a:t>
            </a:r>
            <a:br>
              <a:rPr lang="ru-RU" altLang="ru-RU" sz="2200" dirty="0"/>
            </a:br>
            <a:r>
              <a:rPr lang="ru-RU" altLang="ru-RU" sz="2200" dirty="0"/>
              <a:t>(9 типов вопросов)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Творческие задания с ручной проверкой на основе </a:t>
            </a:r>
            <a:r>
              <a:rPr lang="ru-RU" altLang="ru-RU" sz="2200" dirty="0" err="1"/>
              <a:t>медиафайлов</a:t>
            </a:r>
            <a:r>
              <a:rPr lang="ru-RU" altLang="ru-RU" sz="22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>
                <a:solidFill>
                  <a:schemeClr val="tx2"/>
                </a:solidFill>
              </a:rPr>
              <a:t>	</a:t>
            </a:r>
            <a:endParaRPr lang="ru-RU" altLang="ru-RU" sz="22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/>
              <a:t>	</a:t>
            </a:r>
            <a:r>
              <a:rPr lang="ru-RU" altLang="ru-RU" sz="2200" dirty="0">
                <a:solidFill>
                  <a:srgbClr val="FF0000"/>
                </a:solidFill>
              </a:rPr>
              <a:t>На основе ресурсов цифровой библиотеки и авторских разработок можно подготовить в электронном виде полный комплект дидактических материалов для проведения урока в дистанционном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55439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Типы тестовых вопросов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82127" y="1379124"/>
            <a:ext cx="5904903" cy="385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одного или нескольких правильных ответов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Ввод текста ответа с клавиатуры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63" y="3958721"/>
            <a:ext cx="3438522" cy="25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73" y="430034"/>
            <a:ext cx="3046412" cy="31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61" y="163906"/>
            <a:ext cx="3073702" cy="316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68" y="3458857"/>
            <a:ext cx="2949364" cy="307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43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219C29-B953-4AF8-BDF8-07F4991F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Бесплатный сервис «1С:Образование» для школ и колледжей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D8EC7D-965C-404E-8A88-8BF4A4CD3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755" y="1352550"/>
            <a:ext cx="10442490" cy="482441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957AE-6949-40CB-9ED7-824E7E90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5719C-0992-48CC-8E12-3E3F45214DF3}"/>
              </a:ext>
            </a:extLst>
          </p:cNvPr>
          <p:cNvSpPr/>
          <p:nvPr/>
        </p:nvSpPr>
        <p:spPr>
          <a:xfrm>
            <a:off x="3240157" y="5846787"/>
            <a:ext cx="6102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hlinkClick r:id="rId3"/>
              </a:rPr>
              <a:t>http://obrazovanie.1c.ru/2020/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8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Типы учебных материалов</a:t>
            </a:r>
          </a:p>
        </p:txBody>
      </p:sp>
      <p:sp>
        <p:nvSpPr>
          <p:cNvPr id="8195" name="Объект 4"/>
          <p:cNvSpPr>
            <a:spLocks noGrp="1"/>
          </p:cNvSpPr>
          <p:nvPr>
            <p:ph idx="1"/>
          </p:nvPr>
        </p:nvSpPr>
        <p:spPr>
          <a:xfrm>
            <a:off x="189186" y="1625819"/>
            <a:ext cx="7010400" cy="4824413"/>
          </a:xfrm>
        </p:spPr>
        <p:txBody>
          <a:bodyPr/>
          <a:lstStyle/>
          <a:p>
            <a:r>
              <a:rPr lang="ru-RU" altLang="ru-RU" sz="2400" dirty="0"/>
              <a:t>Ресурсы цифровой Библиотеки и авторские разработки можно группировать в подборки</a:t>
            </a:r>
          </a:p>
          <a:p>
            <a:r>
              <a:rPr lang="ru-RU" altLang="ru-RU" sz="2400" dirty="0"/>
              <a:t>Настраиваемые параметры работы с подборками позволяют создать учебные материалы различного дидактического назначения:</a:t>
            </a:r>
          </a:p>
          <a:p>
            <a:pPr lvl="1"/>
            <a:r>
              <a:rPr lang="ru-RU" altLang="ru-RU" sz="2000" dirty="0"/>
              <a:t>Обучающие задания</a:t>
            </a:r>
          </a:p>
          <a:p>
            <a:pPr lvl="1"/>
            <a:r>
              <a:rPr lang="ru-RU" altLang="ru-RU" sz="2000" dirty="0"/>
              <a:t>Тренажеры, в том числе пошаговые</a:t>
            </a:r>
          </a:p>
          <a:p>
            <a:pPr lvl="1"/>
            <a:r>
              <a:rPr lang="ru-RU" altLang="ru-RU" sz="2000" dirty="0"/>
              <a:t>Лабораторные и практические работы</a:t>
            </a:r>
          </a:p>
          <a:p>
            <a:pPr lvl="1"/>
            <a:r>
              <a:rPr lang="ru-RU" altLang="ru-RU" sz="2000" dirty="0"/>
              <a:t>Контрольные тесты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86" y="1258779"/>
            <a:ext cx="4762504" cy="409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58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Обучающие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352550"/>
            <a:ext cx="5657850" cy="4824413"/>
          </a:xfrm>
        </p:spPr>
        <p:txBody>
          <a:bodyPr/>
          <a:lstStyle/>
          <a:p>
            <a:pPr marL="0" lvl="1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Особенность:</a:t>
            </a:r>
            <a:r>
              <a:rPr lang="ru-RU" sz="2400" dirty="0"/>
              <a:t> выстраивание информационных блоков и вопросов к ним в определенной последовательности и содержательной логике</a:t>
            </a:r>
          </a:p>
          <a:p>
            <a:pPr marL="0" lvl="1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Настройки </a:t>
            </a:r>
            <a:r>
              <a:rPr lang="ru-RU" dirty="0">
                <a:solidFill>
                  <a:srgbClr val="C00000"/>
                </a:solidFill>
              </a:rPr>
              <a:t>подборки</a:t>
            </a:r>
            <a:r>
              <a:rPr lang="ru-RU" sz="2400" dirty="0">
                <a:solidFill>
                  <a:srgbClr val="C00000"/>
                </a:solidFill>
              </a:rPr>
              <a:t>: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Без перемешивания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Без ограничения времени выполнения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Без ограничения количества попыток выполнения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С возможностью отложить прохождение теста</a:t>
            </a:r>
          </a:p>
          <a:p>
            <a:pPr marL="342900" lvl="1" indent="-342900">
              <a:buFontTx/>
              <a:buChar char="-"/>
            </a:pPr>
            <a:r>
              <a:rPr lang="ru-RU" sz="2400" dirty="0"/>
              <a:t>С возможностью посмотреть правильный ответ</a:t>
            </a:r>
          </a:p>
          <a:p>
            <a:pPr marL="342900" lvl="1" indent="-342900"/>
            <a:endParaRPr lang="ru-RU" sz="2200" dirty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70" y="452321"/>
            <a:ext cx="3715808" cy="350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2" y="3656470"/>
            <a:ext cx="3655514" cy="29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35" y="1221522"/>
            <a:ext cx="3130900" cy="29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02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Тренажеры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342" y="1490663"/>
            <a:ext cx="7074958" cy="47743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Особенность: </a:t>
            </a:r>
            <a:r>
              <a:rPr lang="ru-RU" sz="2400" dirty="0"/>
              <a:t>предназначено для отработки умений и навыков решения различных учебных задач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Полезно: </a:t>
            </a:r>
            <a:r>
              <a:rPr lang="ru-RU" sz="2400" dirty="0"/>
              <a:t>избыточное количество вопросов в тесте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Настройки подборки:</a:t>
            </a:r>
          </a:p>
          <a:p>
            <a:pPr>
              <a:buFontTx/>
              <a:buChar char="-"/>
            </a:pPr>
            <a:r>
              <a:rPr lang="ru-RU" sz="2400" dirty="0"/>
              <a:t>возможность выбора случайным образом определенного количества вопросов для предъявления учащемуся</a:t>
            </a:r>
          </a:p>
          <a:p>
            <a:pPr>
              <a:buFontTx/>
              <a:buChar char="-"/>
            </a:pPr>
            <a:r>
              <a:rPr lang="ru-RU" sz="2400" dirty="0"/>
              <a:t>перемешивание вопросов и вариантов ответов</a:t>
            </a:r>
          </a:p>
          <a:p>
            <a:pPr>
              <a:buFontTx/>
              <a:buChar char="-"/>
            </a:pPr>
            <a:r>
              <a:rPr lang="ru-RU" sz="2400" dirty="0"/>
              <a:t>неограниченное количество попыток ответа на вопрос</a:t>
            </a:r>
          </a:p>
          <a:p>
            <a:pPr>
              <a:buFontTx/>
              <a:buChar char="-"/>
            </a:pPr>
            <a:r>
              <a:rPr lang="ru-RU" sz="2400" dirty="0"/>
              <a:t>возможность воспользоваться подсказками</a:t>
            </a:r>
          </a:p>
          <a:p>
            <a:pPr>
              <a:buFontTx/>
              <a:buChar char="-"/>
            </a:pPr>
            <a:r>
              <a:rPr lang="ru-RU" sz="2400" dirty="0"/>
              <a:t>возможность получить реакцию на ответ (правильно – не правильно)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51" y="619125"/>
            <a:ext cx="286872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19" y="3114675"/>
            <a:ext cx="2967344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8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Лабораторные и практические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550"/>
            <a:ext cx="5248275" cy="482441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Особенность: </a:t>
            </a:r>
            <a:r>
              <a:rPr lang="ru-RU" sz="2400" dirty="0"/>
              <a:t>использование интерактивных моделей и заданий, созданных в конструкторских средах 1С:Математический конструктор, 1С:Биологический конструктор, 1С:Конструктор интерактивных карт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Используется тип вопроса «Загрузка файла»!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Настройки подборки: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/>
              <a:t>не ограничивать количество попыток ответа на вопрос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1" y="897444"/>
            <a:ext cx="3327290" cy="36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42" y="1810820"/>
            <a:ext cx="3703458" cy="27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3704843"/>
            <a:ext cx="2820008" cy="310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02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Контрольные тесты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550"/>
            <a:ext cx="6800850" cy="482441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Особенности: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- </a:t>
            </a:r>
            <a:r>
              <a:rPr lang="ru-RU" sz="2400" dirty="0"/>
              <a:t>отсутствие дополнительной информации и подсказок</a:t>
            </a:r>
          </a:p>
          <a:p>
            <a:pPr>
              <a:buFontTx/>
              <a:buChar char="-"/>
            </a:pPr>
            <a:r>
              <a:rPr lang="ru-RU" sz="2400" dirty="0"/>
              <a:t>ограниченное количество попыток ответа на вопрос</a:t>
            </a:r>
          </a:p>
          <a:p>
            <a:pPr>
              <a:buFontTx/>
              <a:buChar char="-"/>
            </a:pPr>
            <a:r>
              <a:rPr lang="ru-RU" sz="2400" dirty="0"/>
              <a:t>ограниченное время выполнения задания</a:t>
            </a:r>
          </a:p>
          <a:p>
            <a:pPr>
              <a:buFontTx/>
              <a:buChar char="-"/>
            </a:pPr>
            <a:r>
              <a:rPr lang="ru-RU" sz="2400" dirty="0"/>
              <a:t>перемешивание вопросов и вариантов ответов</a:t>
            </a:r>
          </a:p>
          <a:p>
            <a:pPr>
              <a:buFontTx/>
              <a:buChar char="-"/>
            </a:pPr>
            <a:r>
              <a:rPr lang="ru-RU" sz="2400" dirty="0"/>
              <a:t>отсутствие реакции на ответ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59" y="333376"/>
            <a:ext cx="3382304" cy="375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3205162"/>
            <a:ext cx="3067050" cy="348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03" y="4624389"/>
            <a:ext cx="3979331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7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273F9BD-7562-4C6B-9E82-493FBAFE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Методическая и техническая поддержка пользователей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7E00BE8-D5B5-4D0D-AAA6-E149359BA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7E561C-CFF0-4A5E-A9F3-CFE97DC0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8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5558782" cy="938213"/>
          </a:xfrm>
        </p:spPr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</a:rPr>
              <a:t>Специализированный сайт программы «1С:Образование»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16" y="1788236"/>
            <a:ext cx="6905297" cy="4824413"/>
          </a:xfrm>
        </p:spPr>
        <p:txBody>
          <a:bodyPr>
            <a:normAutofit/>
          </a:bodyPr>
          <a:lstStyle/>
          <a:p>
            <a:r>
              <a:rPr lang="ru-RU" sz="2400" dirty="0"/>
              <a:t>Подробнее о возможностях цифровой библиотеки и типах интерактивных мультимедийных ресурсов </a:t>
            </a:r>
            <a:br>
              <a:rPr lang="ru-RU" sz="2400" dirty="0"/>
            </a:br>
            <a:r>
              <a:rPr lang="ru-RU" sz="2400" u="sng" dirty="0">
                <a:hlinkClick r:id="rId2"/>
              </a:rPr>
              <a:t>http://obrazovanie.1c.ru/education/library/</a:t>
            </a:r>
            <a:endParaRPr lang="ru-RU" sz="2400" u="sng" dirty="0"/>
          </a:p>
          <a:p>
            <a:r>
              <a:rPr lang="en-US" sz="2400" dirty="0"/>
              <a:t>C</a:t>
            </a:r>
            <a:r>
              <a:rPr lang="ru-RU" sz="2400" dirty="0" err="1"/>
              <a:t>оздание</a:t>
            </a:r>
            <a:r>
              <a:rPr lang="ru-RU" sz="2400" dirty="0"/>
              <a:t> авторских цифровых учебных материалов</a:t>
            </a:r>
            <a:br>
              <a:rPr lang="en-US" sz="2400" dirty="0"/>
            </a:br>
            <a:r>
              <a:rPr lang="ru-RU" sz="2400" u="sng" dirty="0">
                <a:hlinkClick r:id="rId3"/>
              </a:rPr>
              <a:t>http://obrazovanie.1c.ru/education/development/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en-US" sz="2400" dirty="0">
                <a:hlinkClick r:id="rId4"/>
              </a:rPr>
              <a:t>http://obrazovanie.1c.ru/education/task-and-test/</a:t>
            </a:r>
            <a:r>
              <a:rPr lang="ru-RU" sz="2400" dirty="0"/>
              <a:t> </a:t>
            </a:r>
          </a:p>
          <a:p>
            <a:r>
              <a:rPr lang="ru-RU" sz="2400" dirty="0"/>
              <a:t>Опыт использования</a:t>
            </a:r>
            <a:br>
              <a:rPr lang="ru-RU" sz="2400" dirty="0"/>
            </a:br>
            <a:r>
              <a:rPr lang="en-US" sz="2400" dirty="0">
                <a:hlinkClick r:id="rId5"/>
              </a:rPr>
              <a:t>http://obrazovanie.1c.ru/education/experience/</a:t>
            </a:r>
            <a:r>
              <a:rPr lang="ru-RU" sz="2400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36" y="197644"/>
            <a:ext cx="299955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EF6480B-1BED-4BF8-886A-D14FFC8B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46941"/>
            <a:ext cx="3532865" cy="349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EE5B887-B56E-4122-9DDA-867F1F8A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13" y="3672709"/>
            <a:ext cx="3842467" cy="303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28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</a:rPr>
              <a:t>Печатные и видеоматериалы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49" y="1352551"/>
            <a:ext cx="6791325" cy="3030606"/>
          </a:xfrm>
        </p:spPr>
        <p:txBody>
          <a:bodyPr/>
          <a:lstStyle/>
          <a:p>
            <a:r>
              <a:rPr lang="ru-RU" sz="2400" dirty="0"/>
              <a:t>Методические рекомендации по использованию в образовательных учреждениях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http://obrazovanie.1c.ru/books/guidelines/</a:t>
            </a:r>
            <a:r>
              <a:rPr lang="ru-RU" u="sng" dirty="0"/>
              <a:t> </a:t>
            </a:r>
            <a:r>
              <a:rPr lang="ru-RU" dirty="0"/>
              <a:t> </a:t>
            </a:r>
          </a:p>
          <a:p>
            <a:r>
              <a:rPr lang="ru-RU" sz="2400" dirty="0"/>
              <a:t>Видеозаписи обучающих вебинаров и мастер-классов</a:t>
            </a:r>
            <a:br>
              <a:rPr lang="ru-RU" dirty="0"/>
            </a:br>
            <a:r>
              <a:rPr lang="en-US" dirty="0">
                <a:hlinkClick r:id="rId3"/>
              </a:rPr>
              <a:t>http://obrazovanie.1c.ru/video/master-class-webinar/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41" y="149021"/>
            <a:ext cx="2854718" cy="404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66275-07BA-4C26-9F9B-88E73270D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607" y="3309115"/>
            <a:ext cx="4369185" cy="3229797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83D4D5FA-E9D4-409E-9DE4-577BFE2E0E2D}"/>
              </a:ext>
            </a:extLst>
          </p:cNvPr>
          <p:cNvSpPr txBox="1">
            <a:spLocks/>
          </p:cNvSpPr>
          <p:nvPr/>
        </p:nvSpPr>
        <p:spPr>
          <a:xfrm>
            <a:off x="918690" y="4645095"/>
            <a:ext cx="6791325" cy="1645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Планируем проведение серии обучающих вебинаров для всех школ, зарегистрировавшихся на сервисе, с выдачей сертификата о повышении квалификации в объеме 16 </a:t>
            </a:r>
            <a:r>
              <a:rPr lang="ru-RU" sz="2400" dirty="0" err="1">
                <a:solidFill>
                  <a:srgbClr val="FF0000"/>
                </a:solidFill>
              </a:rPr>
              <a:t>ак</a:t>
            </a:r>
            <a:r>
              <a:rPr lang="ru-RU" sz="2400" dirty="0">
                <a:solidFill>
                  <a:srgbClr val="FF0000"/>
                </a:solidFill>
              </a:rPr>
              <a:t>. часов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546AF-E0C0-42EA-9028-1F501F2E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</a:rPr>
              <a:t>Линия консультаций фирмы «1С» для зарегистрированных пользователей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E4D20A-7809-47CA-8113-2A4E286B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A3065-3601-4623-99EC-061E5DE24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89" y="2351855"/>
            <a:ext cx="5234960" cy="4094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6F9545-BA1F-42F1-98A7-87F8F0477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953" y="1090613"/>
            <a:ext cx="6630993" cy="36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40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651B9-3AF5-465B-99E9-80E5C780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kern="0" dirty="0">
                <a:solidFill>
                  <a:srgbClr val="FF0000"/>
                </a:solidFill>
              </a:rPr>
              <a:t>Как подключиться к сервису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76C16-F33F-4D38-BC9F-1F3CF634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4886739" cy="4824413"/>
          </a:xfrm>
        </p:spPr>
        <p:txBody>
          <a:bodyPr>
            <a:normAutofit/>
          </a:bodyPr>
          <a:lstStyle/>
          <a:p>
            <a:r>
              <a:rPr lang="ru-RU" dirty="0"/>
              <a:t>Подайте заявку на сайте </a:t>
            </a:r>
            <a:r>
              <a:rPr lang="en-US" dirty="0">
                <a:hlinkClick r:id="rId2"/>
              </a:rPr>
              <a:t>http://obrazovanie.1c.ru/2020/register/</a:t>
            </a:r>
            <a:r>
              <a:rPr lang="ru-RU" dirty="0"/>
              <a:t> </a:t>
            </a:r>
          </a:p>
          <a:p>
            <a:r>
              <a:rPr lang="ru-RU" dirty="0"/>
              <a:t>Дождитесь письма с инструкцией о подключении и подтвердите его получение</a:t>
            </a:r>
          </a:p>
          <a:p>
            <a:r>
              <a:rPr lang="ru-RU" dirty="0"/>
              <a:t>Все вопросы можно задать по телефону </a:t>
            </a:r>
            <a:r>
              <a:rPr lang="ru-RU" dirty="0">
                <a:solidFill>
                  <a:srgbClr val="FF0000"/>
                </a:solidFill>
              </a:rPr>
              <a:t>8(800) 302-99-10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BA3368-B571-40AE-B633-CDE5B41D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F104E-768C-4056-8745-336B4826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51" y="390246"/>
            <a:ext cx="4490449" cy="4209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8DCD01-A8B4-43EA-8281-F4520D00E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573" y="4599676"/>
            <a:ext cx="3775853" cy="21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6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Объект 4"/>
          <p:cNvSpPr txBox="1">
            <a:spLocks/>
          </p:cNvSpPr>
          <p:nvPr/>
        </p:nvSpPr>
        <p:spPr bwMode="auto">
          <a:xfrm>
            <a:off x="482650" y="1244302"/>
            <a:ext cx="668540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«1С:Образование 5. Школа» – отлаженная за годы разработки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использования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(2006-201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программная платформа для электронного обучения.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Поддержка мировых SCORM,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IMS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QTI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отраслевых стандартов разработки ресурсов и учебных курсов.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Более 60 комплектов готовых электронных учебных пособий «1С:Школа».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Специализированные инструменты для создания авторских электронных образовательных ресурсов и курсов.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Обмен данными с решениями для автоматизации административно-хозяйственной деятельности школы и электронными дневниками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открытый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API)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Система методической поддержки внедрения и использования в организациях общего образования.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157476" y="438150"/>
            <a:ext cx="612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FF0000"/>
                </a:solidFill>
                <a:latin typeface="+mj-lt"/>
              </a:rPr>
              <a:t>1С:Образование 5. Школа </a:t>
            </a:r>
            <a:br>
              <a:rPr lang="ru-RU" altLang="ru-RU" sz="3200" b="1" dirty="0">
                <a:solidFill>
                  <a:srgbClr val="FF0000"/>
                </a:solidFill>
                <a:latin typeface="+mj-lt"/>
              </a:rPr>
            </a:br>
            <a:endParaRPr lang="ru-RU" alt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52" name="Picture 17" descr="1С:Образование 5. Ш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80" y="1244302"/>
            <a:ext cx="2999422" cy="414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5940" y="5733256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utura PT Demi" panose="020B0604020202020204" charset="0"/>
                <a:hlinkClick r:id="rId4"/>
              </a:rPr>
              <a:t>http://obrazovanie.1c.ru/</a:t>
            </a:r>
            <a:r>
              <a:rPr lang="ru-RU" dirty="0">
                <a:latin typeface="Futura PT Demi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2462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для дистанционного обучения в школе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8" y="285219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</a:rPr>
              <a:t>1С:Образование 5. Школа: основные возможности для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1027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A125484-E7D2-44E8-B3EF-ABE81289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0" dirty="0">
                <a:solidFill>
                  <a:srgbClr val="FF0000"/>
                </a:solidFill>
              </a:rPr>
              <a:t>Быстрая подготовка системы к работе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5AD1F9-BF8A-48AE-9641-FAB20327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6" y="1216806"/>
            <a:ext cx="6836224" cy="365358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A5DBFE-A909-4493-9F65-D0549D3E4D0E}"/>
              </a:ext>
            </a:extLst>
          </p:cNvPr>
          <p:cNvSpPr/>
          <p:nvPr/>
        </p:nvSpPr>
        <p:spPr>
          <a:xfrm>
            <a:off x="6422033" y="4996581"/>
            <a:ext cx="5410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http://obrazovanie.1c.ru/education/quick-start/</a:t>
            </a:r>
            <a:r>
              <a:rPr lang="ru-RU" dirty="0"/>
              <a:t> 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06A2126D-2ACF-40B7-933C-6EDE7A613941}"/>
              </a:ext>
            </a:extLst>
          </p:cNvPr>
          <p:cNvSpPr txBox="1">
            <a:spLocks/>
          </p:cNvSpPr>
          <p:nvPr/>
        </p:nvSpPr>
        <p:spPr>
          <a:xfrm>
            <a:off x="110932" y="1535073"/>
            <a:ext cx="5146868" cy="4452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altLang="ru-RU" sz="2400" dirty="0"/>
              <a:t>Загрузка списков пользователей из шаблона </a:t>
            </a:r>
            <a:r>
              <a:rPr lang="en-US" altLang="ru-RU" sz="2400" dirty="0"/>
              <a:t>Microsoft Excel</a:t>
            </a:r>
            <a:endParaRPr lang="ru-RU" altLang="ru-RU" sz="2400" dirty="0"/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altLang="ru-RU" sz="2400" dirty="0"/>
              <a:t>Задание учебных периодов</a:t>
            </a: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altLang="ru-RU" sz="2400" dirty="0"/>
              <a:t>Создание списка учебных дисциплин</a:t>
            </a: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altLang="ru-RU" sz="2400" dirty="0"/>
              <a:t>Создание журнала учета дистанционных занятий</a:t>
            </a: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altLang="ru-RU" sz="2400" dirty="0"/>
              <a:t>Заполнение колонок журнала датами и темами занятий</a:t>
            </a:r>
            <a:r>
              <a:rPr lang="en-US" altLang="ru-RU" sz="2400" dirty="0"/>
              <a:t> </a:t>
            </a:r>
            <a:r>
              <a:rPr lang="ru-RU" altLang="ru-RU" sz="2400" dirty="0"/>
              <a:t>из шаблона </a:t>
            </a:r>
            <a:r>
              <a:rPr lang="en-US" altLang="ru-RU" sz="2400" dirty="0"/>
              <a:t>Microsoft Excel</a:t>
            </a:r>
            <a:endParaRPr lang="ru-RU" alt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4E822D-D86E-4C83-BC1F-F3B350E21F5F}"/>
              </a:ext>
            </a:extLst>
          </p:cNvPr>
          <p:cNvSpPr/>
          <p:nvPr/>
        </p:nvSpPr>
        <p:spPr>
          <a:xfrm>
            <a:off x="3839613" y="5810373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Все шаги автоматизированы!</a:t>
            </a:r>
          </a:p>
        </p:txBody>
      </p:sp>
    </p:spTree>
    <p:extLst>
      <p:ext uri="{BB962C8B-B14F-4D97-AF65-F5344CB8AC3E}">
        <p14:creationId xmlns:p14="http://schemas.microsoft.com/office/powerpoint/2010/main" val="162072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771" y="211930"/>
            <a:ext cx="10066746" cy="938213"/>
          </a:xfrm>
        </p:spPr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Ориентированная на школу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1352550"/>
            <a:ext cx="7588469" cy="4824413"/>
          </a:xfrm>
        </p:spPr>
        <p:txBody>
          <a:bodyPr/>
          <a:lstStyle/>
          <a:p>
            <a:r>
              <a:rPr lang="ru-RU" dirty="0"/>
              <a:t>Пользователи: преподаватели, учащиеся, родители</a:t>
            </a:r>
          </a:p>
          <a:p>
            <a:r>
              <a:rPr lang="ru-RU" dirty="0"/>
              <a:t>Группы пользователей: параллели классов, классы и подгруппы</a:t>
            </a:r>
          </a:p>
          <a:p>
            <a:r>
              <a:rPr lang="ru-RU" dirty="0"/>
              <a:t>Учебные периоды: четверти, триместры, полугодия</a:t>
            </a:r>
          </a:p>
          <a:p>
            <a:r>
              <a:rPr lang="ru-RU" dirty="0"/>
              <a:t>Справочник школьных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FCA12F-B1DA-49F6-80F5-2AEABADE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DC20E1-D0FC-495C-B4A5-A01393DE6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196" y="1352549"/>
            <a:ext cx="4522035" cy="34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8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41" y="1615424"/>
            <a:ext cx="5650576" cy="34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kern="0" dirty="0">
                <a:solidFill>
                  <a:srgbClr val="FF0000"/>
                </a:solidFill>
              </a:rPr>
              <a:t>Возможности для организации дистанционного учебного процесса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78897" y="1244612"/>
            <a:ext cx="7083447" cy="529282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Аутентификация пользователей по логину и паролю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Работа на любых устройствах: </a:t>
            </a:r>
          </a:p>
          <a:p>
            <a:pPr lvl="1">
              <a:lnSpc>
                <a:spcPct val="80000"/>
              </a:lnSpc>
            </a:pPr>
            <a:r>
              <a:rPr lang="ru-RU" altLang="ru-RU" dirty="0"/>
              <a:t>Стационарные компьютеры и ноутбуки</a:t>
            </a:r>
          </a:p>
          <a:p>
            <a:pPr lvl="1">
              <a:lnSpc>
                <a:spcPct val="80000"/>
              </a:lnSpc>
            </a:pPr>
            <a:r>
              <a:rPr lang="ru-RU" altLang="ru-RU" dirty="0"/>
              <a:t>Планшеты и смартфоны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Ведение электронного журнала и дневника дистанционных занятий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Возможности для совместной работы и общения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Возможности для интеграции с сервисами для проведения вебинаров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2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268760"/>
            <a:ext cx="481122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0" dirty="0">
                <a:solidFill>
                  <a:srgbClr val="FF0000"/>
                </a:solidFill>
              </a:rPr>
              <a:t>Контроль и анализ результатов учебной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0946" y="1395033"/>
            <a:ext cx="6872929" cy="49216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r>
              <a:rPr lang="ru-RU" altLang="ru-RU" sz="2400" dirty="0"/>
              <a:t>Поддержка различных шкал и средневзвешенной системы оценивания</a:t>
            </a:r>
            <a:endParaRPr lang="en-US" altLang="ru-RU" sz="2400" dirty="0"/>
          </a:p>
          <a:p>
            <a:r>
              <a:rPr lang="ru-RU" altLang="ru-RU" sz="2400" dirty="0"/>
              <a:t>Учет различных форм организации учебной деятельности (типов уроков и оценок)</a:t>
            </a:r>
          </a:p>
          <a:p>
            <a:r>
              <a:rPr lang="ru-RU" altLang="ru-RU" sz="2400" dirty="0"/>
              <a:t>Оперативные отчеты преподавателя (успеваемость, качество знаний, средний балл за различные виды учебной деятельности)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9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9244</TotalTime>
  <Words>1629</Words>
  <Application>Microsoft Office PowerPoint</Application>
  <PresentationFormat>Широкоэкранный</PresentationFormat>
  <Paragraphs>193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Futura PT Demi</vt:lpstr>
      <vt:lpstr>Wingdings</vt:lpstr>
      <vt:lpstr>Тема Office</vt:lpstr>
      <vt:lpstr>Как перейти на дистанционное обучение в школе в условиях карантина </vt:lpstr>
      <vt:lpstr>Бесплатный сервис «1С:Образование» для школ и колледжей</vt:lpstr>
      <vt:lpstr>Презентация PowerPoint</vt:lpstr>
      <vt:lpstr>Возможности для дистанционного обучения в школе</vt:lpstr>
      <vt:lpstr>1С:Образование 5. Школа: основные возможности для дистанционного обучения</vt:lpstr>
      <vt:lpstr>Быстрая подготовка системы к работе</vt:lpstr>
      <vt:lpstr>Ориентированная на школу система администрирования </vt:lpstr>
      <vt:lpstr>Возможности для организации дистанционного учебного процесса </vt:lpstr>
      <vt:lpstr>Контроль и анализ результатов учебной деятельности</vt:lpstr>
      <vt:lpstr>Цифровая библиотека учебных материалов. Основные типы образовательных ресурсов</vt:lpstr>
      <vt:lpstr>Учебные пособия «1С:Школа» - основа цифровой Библиотеки «1С:Образование»</vt:lpstr>
      <vt:lpstr>Возможности по управлению ресурсами цифровой Библиотеки</vt:lpstr>
      <vt:lpstr>Основные типы образовательных ресурсов</vt:lpstr>
      <vt:lpstr>Основные типы образовательных ресурсов</vt:lpstr>
      <vt:lpstr>Основные типы образовательных ресурсов</vt:lpstr>
      <vt:lpstr>Основные типы образовательных ресурсов</vt:lpstr>
      <vt:lpstr>Инструменты для создания авторских учебных материалов</vt:lpstr>
      <vt:lpstr>Какие типы объектов можно создавать?</vt:lpstr>
      <vt:lpstr>Типы тестовых вопросов</vt:lpstr>
      <vt:lpstr>Типы учебных материалов</vt:lpstr>
      <vt:lpstr>Обучающие задания</vt:lpstr>
      <vt:lpstr>Тренажеры</vt:lpstr>
      <vt:lpstr>Лабораторные и практические работы</vt:lpstr>
      <vt:lpstr>Контрольные тесты</vt:lpstr>
      <vt:lpstr>Методическая и техническая поддержка пользователей</vt:lpstr>
      <vt:lpstr>Специализированный сайт программы «1С:Образование»</vt:lpstr>
      <vt:lpstr>Печатные и видеоматериалы</vt:lpstr>
      <vt:lpstr>Линия консультаций фирмы «1С» для зарегистрированных пользователей</vt:lpstr>
      <vt:lpstr>Как подключиться к сервису «1С:Образование»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Dmitry Vorobiev</cp:lastModifiedBy>
  <cp:revision>179</cp:revision>
  <dcterms:created xsi:type="dcterms:W3CDTF">2018-08-08T13:50:28Z</dcterms:created>
  <dcterms:modified xsi:type="dcterms:W3CDTF">2020-03-25T12:55:35Z</dcterms:modified>
</cp:coreProperties>
</file>