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sldIdLst>
    <p:sldId id="282" r:id="rId2"/>
    <p:sldId id="1126" r:id="rId3"/>
    <p:sldId id="1102" r:id="rId4"/>
    <p:sldId id="1136" r:id="rId5"/>
    <p:sldId id="1137" r:id="rId6"/>
    <p:sldId id="1138" r:id="rId7"/>
    <p:sldId id="1139" r:id="rId8"/>
    <p:sldId id="1140" r:id="rId9"/>
    <p:sldId id="1141" r:id="rId10"/>
    <p:sldId id="1142" r:id="rId11"/>
    <p:sldId id="1143" r:id="rId12"/>
    <p:sldId id="260" r:id="rId13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4308"/>
  </p:normalViewPr>
  <p:slideViewPr>
    <p:cSldViewPr>
      <p:cViewPr varScale="1">
        <p:scale>
          <a:sx n="142" d="100"/>
          <a:sy n="142" d="100"/>
        </p:scale>
        <p:origin x="930" y="126"/>
      </p:cViewPr>
      <p:guideLst>
        <p:guide orient="horz" pos="3083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32FA226-4309-4852-85F1-22DFF9DFE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5C788-7B8A-4B08-9A63-8622430CB5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D37521-EA18-814D-9900-E5D773B6A08F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3652DC4-BC26-45CE-8E34-3F69EAF03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0BF32F5-5680-4FE2-BFAF-2654CBE25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10370-AA71-44F3-A669-29E16C83E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9914C-B7EE-441A-9FFD-D6B1D5E96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F99E81-ACA7-8547-A3F9-8F8816D1EA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6810C2A8-8F72-2727-59C7-ED8B513B1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B8DAA853-420B-9F04-F9EA-486C160A9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ED5EFB93-AC7C-9E86-56FF-A21AC2CB3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2F87C0-857D-D04C-A075-3F41B6708758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1DB6098-9AEB-1957-9DD5-14C8C3290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B33B3B-8A64-6601-EECE-2276EE2C9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FB94B4-7CAC-34E2-FCCD-8FD5535D73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CE44FB27-B7E9-2E64-D465-FE3EB4CAC9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0" y="1430868"/>
            <a:ext cx="6136318" cy="738664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Развитие проекта «1С:Динамическая математика. Поурочные разработки»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07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8EB9D-9E64-44C2-BAD2-4A6AFB53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769938"/>
            <a:ext cx="0" cy="15398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A04F-E8C2-4974-B043-B22905F15E43}" type="datetime1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AA8DD3-786D-4287-AA13-72967955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413" y="4660900"/>
            <a:ext cx="59055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A5190-700A-4B1C-8D47-B346FD68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461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0559-49F6-4CFC-98B6-D965BC79F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9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F45743E7-E07A-2E02-E5EA-DBF89E0F9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47A4299-6C7D-87C5-9342-30948D4497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0CA26193-1B81-FCAB-5CB6-67E1D336E0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F24AF2-80F8-4DB5-8A0F-2B7ADA242E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30.01.2024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25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F26867D5-B6BF-20AE-AC5A-E1BEB55438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1A5972-74A6-A997-0DDE-78B2B232C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D26B3B3B-D41B-D024-2301-5E0C8960E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228910-7978-EB67-2384-9336249142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1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51737B9E-74BF-998B-4F99-0B38FF29C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BBCF6D-BAB1-7B5C-8031-3641EF0403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AB9F74CA-65F6-0EF2-491B-A08D73871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EEEEED-DCCE-154F-23DB-580DF60DC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16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>
              <a:buClr>
                <a:srgbClr val="F1AF00"/>
              </a:buClr>
              <a:defRPr/>
            </a:lvl1pPr>
            <a:lvl2pPr>
              <a:buClr>
                <a:srgbClr val="F1AF00"/>
              </a:buCl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CE7EB2C-1719-4571-2383-A45D3F3B1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E73475C-A188-2AA6-0E1E-C9357E6E9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B7BE927-1854-6AB5-C0F3-782B8B685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3418-156E-0649-A111-40EE8F188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17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5DCABA32-0FB8-D1DB-5FF8-5269FC025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70D86AD-2D04-6B38-025C-77DFF6182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436B847-0090-8020-AFC8-AB68A8C4B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A9AD-7696-2544-8F26-7CA26C2A5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62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EF7CB95-F9F8-186A-5571-04B9BAA56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FFA043B-8A5E-CA81-A37B-CEA39318F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502F758-90FF-97C1-506D-883730A08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77451-4338-784B-BF25-8DE5E8373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A0440EE-00D6-BD9D-F444-247528E00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59AA557-4261-CA0F-1D41-8118F60E4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F544EA3-5A2A-771B-0AE6-958D7FC12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7E765-6D1C-624E-8F3D-17D98D92F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6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>
            <a:extLst>
              <a:ext uri="{FF2B5EF4-FFF2-40B4-BE49-F238E27FC236}">
                <a16:creationId xmlns:a16="http://schemas.microsoft.com/office/drawing/2014/main" id="{57E0F6A8-7E9F-07E2-EA12-1553600988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4C6F6500-76FA-81D3-82C3-D913BD86A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501650"/>
            <a:ext cx="923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591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5C4420-888A-863C-589F-497F1C331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AA797E18-C184-7C85-B28B-4ACAB0B98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84E3EBB0-830B-45A3-9B61-0C9730B5BA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A3AE4304-9CED-4E51-8E1E-5EDEC05AC7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96D9D351-7A40-4217-BB21-51FE16F08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7F7F7F"/>
                </a:solidFill>
              </a:defRPr>
            </a:lvl1pPr>
          </a:lstStyle>
          <a:p>
            <a:fld id="{681D15FF-5F0C-1347-A3D3-4B88370B15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Line 16">
            <a:extLst>
              <a:ext uri="{FF2B5EF4-FFF2-40B4-BE49-F238E27FC236}">
                <a16:creationId xmlns:a16="http://schemas.microsoft.com/office/drawing/2014/main" id="{AF18522A-208E-9AC7-F72A-2D566071ED7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F1A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2" name="Рисунок 2">
            <a:extLst>
              <a:ext uri="{FF2B5EF4-FFF2-40B4-BE49-F238E27FC236}">
                <a16:creationId xmlns:a16="http://schemas.microsoft.com/office/drawing/2014/main" id="{A8C8D12B-284C-EF4B-995D-802A48A3D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3363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37" r:id="rId5"/>
    <p:sldLayoutId id="2147483838" r:id="rId6"/>
    <p:sldLayoutId id="2147483839" r:id="rId7"/>
    <p:sldLayoutId id="2147483840" r:id="rId8"/>
    <p:sldLayoutId id="2147483846" r:id="rId9"/>
    <p:sldLayoutId id="2147483847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1A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4">
            <a:extLst>
              <a:ext uri="{FF2B5EF4-FFF2-40B4-BE49-F238E27FC236}">
                <a16:creationId xmlns:a16="http://schemas.microsoft.com/office/drawing/2014/main" id="{CD47C9A2-32F2-FB5E-9A95-150750082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08" y="1594435"/>
            <a:ext cx="6135688" cy="1477328"/>
          </a:xfrm>
        </p:spPr>
        <p:txBody>
          <a:bodyPr/>
          <a:lstStyle/>
          <a:p>
            <a:pPr eaLnBrk="1" hangingPunct="1"/>
            <a:r>
              <a:rPr lang="ru-RU" i="0" u="none" strike="noStrike" baseline="0" dirty="0">
                <a:solidFill>
                  <a:srgbClr val="FFC000"/>
                </a:solidFill>
              </a:rPr>
              <a:t>Работа с цифровым инструментом "Конструктор урока" как первая педагогическая практика молодого учителя</a:t>
            </a:r>
            <a:endParaRPr lang="ru-RU" altLang="ru-RU" sz="3200" dirty="0">
              <a:solidFill>
                <a:srgbClr val="FFC000"/>
              </a:solidFill>
            </a:endParaRPr>
          </a:p>
        </p:txBody>
      </p:sp>
      <p:sp>
        <p:nvSpPr>
          <p:cNvPr id="15362" name="Подзаголовок 5">
            <a:extLst>
              <a:ext uri="{FF2B5EF4-FFF2-40B4-BE49-F238E27FC236}">
                <a16:creationId xmlns:a16="http://schemas.microsoft.com/office/drawing/2014/main" id="{34E5F2D2-B3F5-BEFF-102C-6A70D67E93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364632"/>
            <a:ext cx="7029450" cy="1243013"/>
          </a:xfrm>
        </p:spPr>
        <p:txBody>
          <a:bodyPr/>
          <a:lstStyle/>
          <a:p>
            <a:pPr eaLnBrk="1" hangingPunct="1"/>
            <a:r>
              <a:rPr lang="ru-RU" altLang="ru-RU" b="1" dirty="0"/>
              <a:t>Фогель Владимир Олегович</a:t>
            </a:r>
          </a:p>
        </p:txBody>
      </p:sp>
      <p:sp>
        <p:nvSpPr>
          <p:cNvPr id="15363" name="Подзаголовок 5">
            <a:extLst>
              <a:ext uri="{FF2B5EF4-FFF2-40B4-BE49-F238E27FC236}">
                <a16:creationId xmlns:a16="http://schemas.microsoft.com/office/drawing/2014/main" id="{9FBB011D-2F8A-94B8-1734-4D42B6B3D3B8}"/>
              </a:ext>
            </a:extLst>
          </p:cNvPr>
          <p:cNvSpPr txBox="1">
            <a:spLocks/>
          </p:cNvSpPr>
          <p:nvPr/>
        </p:nvSpPr>
        <p:spPr bwMode="auto">
          <a:xfrm>
            <a:off x="959579" y="3868688"/>
            <a:ext cx="7029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itchFamily="2" charset="2"/>
              <a:buNone/>
            </a:pPr>
            <a:r>
              <a:rPr lang="ru-RU" altLang="ru-RU" sz="1600" dirty="0"/>
              <a:t>Методист отдела образовательных программ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6B2BF57F-FA4E-2641-B48F-4BB3E36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5F416E-7643-6D4B-B2CE-A66DAF02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0E845D-81EA-4657-88FF-9C29FBC9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45359"/>
            <a:ext cx="4320480" cy="738664"/>
          </a:xfrm>
        </p:spPr>
        <p:txBody>
          <a:bodyPr/>
          <a:lstStyle/>
          <a:p>
            <a:pPr algn="ctr"/>
            <a:r>
              <a:rPr lang="ru-RU" dirty="0"/>
              <a:t>Механизмы реализации ФГОС 3.0. от «1С»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763B8-5B55-49CF-B08F-7D39E27900D5}"/>
              </a:ext>
            </a:extLst>
          </p:cNvPr>
          <p:cNvSpPr txBox="1"/>
          <p:nvPr/>
        </p:nvSpPr>
        <p:spPr>
          <a:xfrm>
            <a:off x="539552" y="164573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n-lt"/>
              </a:rPr>
              <a:t>1С:Урок </a:t>
            </a:r>
            <a:r>
              <a:rPr lang="ru-RU" sz="1400" dirty="0">
                <a:latin typeface="+mn-lt"/>
              </a:rPr>
              <a:t>-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портал с интерактивными наглядными учебными материалами, предназначенный для подготовки и проведения </a:t>
            </a:r>
            <a:r>
              <a:rPr lang="ru-RU" sz="1400" i="0" dirty="0">
                <a:solidFill>
                  <a:srgbClr val="333333"/>
                </a:solidFill>
                <a:effectLst/>
                <a:latin typeface="+mn-lt"/>
              </a:rPr>
              <a:t>уроков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 учителями, а также для самостоятельной работы школьников. На портале представлено более 10 000 наглядных, занимательных и интерактивных учебных ресурсов.</a:t>
            </a:r>
            <a:endParaRPr lang="ru-RU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0048F-BFE8-476C-98D6-0AB8A3503BB7}"/>
              </a:ext>
            </a:extLst>
          </p:cNvPr>
          <p:cNvSpPr txBox="1"/>
          <p:nvPr/>
        </p:nvSpPr>
        <p:spPr>
          <a:xfrm>
            <a:off x="4644008" y="1564432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latin typeface="+mn-lt"/>
              </a:rPr>
              <a:t>1С:Образование </a:t>
            </a:r>
            <a:r>
              <a:rPr lang="ru-RU" sz="1400" dirty="0">
                <a:latin typeface="+mn-lt"/>
              </a:rPr>
              <a:t>-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это облачная система для организации учебного процесса в цифровой образовательной среде школы, колледжа и других образовательных организаций. Система позволяет: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организовать очное, дистанционное или смешанное обучение с использованием цифровых учебных материалов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самостоятельно создавать интерактивные учебные материалы и тесты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+mn-lt"/>
              </a:rPr>
              <a:t>осуществлять контроль и анализ результатов учебной деятельности</a:t>
            </a:r>
          </a:p>
          <a:p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59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436275F2-F1F7-497D-B4AD-48A62D050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" y="1566863"/>
            <a:ext cx="5262563" cy="3262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/>
              <a:t>Заполните анкету на сайте </a:t>
            </a:r>
            <a:r>
              <a:rPr lang="en-US" sz="1400" dirty="0">
                <a:hlinkClick r:id="rId2"/>
              </a:rPr>
              <a:t>https://obrazovanie.1c.ru/education/cloud/college/</a:t>
            </a:r>
            <a:r>
              <a:rPr lang="ru-RU" sz="1400" dirty="0"/>
              <a:t> </a:t>
            </a:r>
          </a:p>
          <a:p>
            <a:pPr>
              <a:defRPr/>
            </a:pPr>
            <a:r>
              <a:rPr lang="ru-RU" sz="1400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1400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D40DF54-C9C8-417C-A642-29B867493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5610" y="124272"/>
            <a:ext cx="6012780" cy="615553"/>
          </a:xfrm>
        </p:spPr>
        <p:txBody>
          <a:bodyPr/>
          <a:lstStyle/>
          <a:p>
            <a:pPr algn="ctr"/>
            <a:r>
              <a:rPr lang="ru-RU" altLang="ru-RU" sz="2000" dirty="0"/>
              <a:t>Как подключиться к системе «1С:Образование»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2A2E2E1-85A5-41E1-A926-1DF79DE5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4740275"/>
            <a:ext cx="7635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78E723-AD12-46B9-B5D3-67F721611E54}" type="slidenum">
              <a:rPr lang="ru-RU" altLang="ru-RU" sz="1000" b="1">
                <a:solidFill>
                  <a:srgbClr val="0D3E65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000" b="1">
              <a:solidFill>
                <a:srgbClr val="0D3E65"/>
              </a:solidFill>
            </a:endParaRP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0CA4BFA3-83EA-4E19-8B95-5BDEB38F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49475"/>
            <a:ext cx="28241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>
            <a:extLst>
              <a:ext uri="{FF2B5EF4-FFF2-40B4-BE49-F238E27FC236}">
                <a16:creationId xmlns:a16="http://schemas.microsoft.com/office/drawing/2014/main" id="{C5B7ED38-F8D1-4F45-BF91-AF6C6E21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363913"/>
            <a:ext cx="124301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3">
            <a:extLst>
              <a:ext uri="{FF2B5EF4-FFF2-40B4-BE49-F238E27FC236}">
                <a16:creationId xmlns:a16="http://schemas.microsoft.com/office/drawing/2014/main" id="{6188F693-0F85-4F51-9B1C-BA2B5CBC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 </a:t>
            </a:r>
          </a:p>
        </p:txBody>
      </p:sp>
      <p:sp>
        <p:nvSpPr>
          <p:cNvPr id="28680" name="Rectangle 14">
            <a:extLst>
              <a:ext uri="{FF2B5EF4-FFF2-40B4-BE49-F238E27FC236}">
                <a16:creationId xmlns:a16="http://schemas.microsoft.com/office/drawing/2014/main" id="{DEEA4FA2-33C7-4234-9E3C-7BB21E7F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7F7B6E-C0D0-4BEE-8E6F-7F51D4E523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95500"/>
            <a:ext cx="864235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/>
              <a:t>СПАСИБО </a:t>
            </a:r>
            <a:br>
              <a:rPr lang="ru-RU" altLang="ru-RU" sz="3200"/>
            </a:br>
            <a:r>
              <a:rPr lang="ru-RU" altLang="ru-RU" sz="3200"/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FFC4-2FBF-2A17-B125-FADFD9B2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26" y="241300"/>
            <a:ext cx="5328592" cy="738664"/>
          </a:xfrm>
        </p:spPr>
        <p:txBody>
          <a:bodyPr/>
          <a:lstStyle/>
          <a:p>
            <a:pPr algn="ctr"/>
            <a:r>
              <a:rPr lang="ru-RU" dirty="0"/>
              <a:t>Требования к молодому преподавателю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17AE30FD-220E-8744-9CC2-F5275B60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931DA30-858D-214F-9433-0AAF094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BB40F-A0E2-FE49-8D01-4B09876B9F66}"/>
              </a:ext>
            </a:extLst>
          </p:cNvPr>
          <p:cNvSpPr txBox="1"/>
          <p:nvPr/>
        </p:nvSpPr>
        <p:spPr>
          <a:xfrm>
            <a:off x="323181" y="1790374"/>
            <a:ext cx="4536852" cy="22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Знание всех форм и видов уроков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Понимание структур уроков согласно ФПО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Умение подбирать и создавать </a:t>
            </a:r>
            <a:r>
              <a:rPr lang="ru-RU" sz="1400" dirty="0" err="1"/>
              <a:t>ЭОРы</a:t>
            </a:r>
            <a:r>
              <a:rPr lang="ru-RU" sz="1400" dirty="0"/>
              <a:t> к любому этапу урока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Знание методик создания учебного плана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37A38D-6DEB-4D04-9C0A-39301283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4" y="1790374"/>
            <a:ext cx="3432725" cy="28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6B2BF57F-FA4E-2641-B48F-4BB3E36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5F416E-7643-6D4B-B2CE-A66DAF02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0E845D-81EA-4657-88FF-9C29FBC9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помощь молодому специалисту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956B39-F468-4A56-ACC7-6C0BF68C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2023"/>
            <a:ext cx="5328264" cy="32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56931F6-B7F4-4AEC-AEBD-E203328D8B8D}"/>
              </a:ext>
            </a:extLst>
          </p:cNvPr>
          <p:cNvSpPr/>
          <p:nvPr/>
        </p:nvSpPr>
        <p:spPr>
          <a:xfrm>
            <a:off x="827255" y="1079113"/>
            <a:ext cx="1890559" cy="8043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Просыпайся! </a:t>
            </a:r>
          </a:p>
          <a:p>
            <a:pPr algn="ctr"/>
            <a:r>
              <a:rPr lang="ru-RU" sz="1400" dirty="0"/>
              <a:t>Мы всё автоматизировали!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54AA055-9266-4421-A4A2-EB157AFDC863}"/>
              </a:ext>
            </a:extLst>
          </p:cNvPr>
          <p:cNvSpPr/>
          <p:nvPr/>
        </p:nvSpPr>
        <p:spPr>
          <a:xfrm>
            <a:off x="6543716" y="3611697"/>
            <a:ext cx="1240487" cy="597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 то у нас лапки…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EBDA86B-2BC4-4EE6-934A-C68ADE84B98B}"/>
              </a:ext>
            </a:extLst>
          </p:cNvPr>
          <p:cNvSpPr/>
          <p:nvPr/>
        </p:nvSpPr>
        <p:spPr>
          <a:xfrm>
            <a:off x="1170617" y="3014523"/>
            <a:ext cx="1485204" cy="8043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Тебе осталось только урок провести…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E34C0F4-790D-4588-BDBA-4B6A0D8A4B01}"/>
              </a:ext>
            </a:extLst>
          </p:cNvPr>
          <p:cNvSpPr/>
          <p:nvPr/>
        </p:nvSpPr>
        <p:spPr>
          <a:xfrm>
            <a:off x="6499207" y="1748081"/>
            <a:ext cx="1240487" cy="597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Прям вообще всё!</a:t>
            </a:r>
          </a:p>
        </p:txBody>
      </p:sp>
    </p:spTree>
    <p:extLst>
      <p:ext uri="{BB962C8B-B14F-4D97-AF65-F5344CB8AC3E}">
        <p14:creationId xmlns:p14="http://schemas.microsoft.com/office/powerpoint/2010/main" val="1456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6B2BF57F-FA4E-2641-B48F-4BB3E36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5F416E-7643-6D4B-B2CE-A66DAF02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0E845D-81EA-4657-88FF-9C29FBC9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 формы и структуры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9699F-C161-4C0F-AE30-C44CD717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8368"/>
            <a:ext cx="4846316" cy="2544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2F3578-AB0B-48BE-A238-8D4BD616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17509"/>
            <a:ext cx="3765363" cy="2125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AC77FA-B3B2-47AE-847A-0DCA0BED7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740547"/>
            <a:ext cx="2169037" cy="27165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D61D50-C513-4FA3-B980-638210A79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27" y="1717509"/>
            <a:ext cx="2075426" cy="2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B890E-60BF-43BA-ADB2-E9D5AB92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20792"/>
            <a:ext cx="6913175" cy="369888"/>
          </a:xfrm>
        </p:spPr>
        <p:txBody>
          <a:bodyPr/>
          <a:lstStyle/>
          <a:p>
            <a:pPr algn="ctr"/>
            <a:r>
              <a:rPr lang="ru-RU" dirty="0"/>
              <a:t>Подбор элементного наполнения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150B-DEBB-4E76-B143-F1BDFA3E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E10B9-3D43-4DD7-BDA8-821E1CE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3B1AE-B8F0-4BFF-AC25-948CD4FD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63F60-1AA5-4ED8-AF44-2ED4D32D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9225"/>
            <a:ext cx="4271063" cy="30507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CD367F-13A7-40DE-ABD7-17554C458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65" y="1517469"/>
            <a:ext cx="4271063" cy="25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B890E-60BF-43BA-ADB2-E9D5AB92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20792"/>
            <a:ext cx="6913175" cy="369888"/>
          </a:xfrm>
        </p:spPr>
        <p:txBody>
          <a:bodyPr/>
          <a:lstStyle/>
          <a:p>
            <a:pPr algn="ctr"/>
            <a:r>
              <a:rPr lang="ru-RU" dirty="0"/>
              <a:t>Подбор элементного наполнения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B8E28F9-B387-42DA-8C6A-0395908C7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" y="1636440"/>
            <a:ext cx="4464496" cy="238533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09E10B9-3D43-4DD7-BDA8-821E1CE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3B1AE-B8F0-4BFF-AC25-948CD4FD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87CD8-0B11-4138-9411-ACFA02CF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00536"/>
            <a:ext cx="2367608" cy="19879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D30CE6-D07D-4C62-BDEE-1BE627B75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636440"/>
            <a:ext cx="3242278" cy="20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4305-5E10-45A8-BC00-5791AAA7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12" y="403225"/>
            <a:ext cx="6913175" cy="369888"/>
          </a:xfrm>
        </p:spPr>
        <p:txBody>
          <a:bodyPr/>
          <a:lstStyle/>
          <a:p>
            <a:pPr algn="ctr"/>
            <a:r>
              <a:rPr lang="ru-RU" dirty="0"/>
              <a:t>Подбор необходимых результатов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4346E64-5F53-4773-B2CB-624D601A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699" y="1204392"/>
            <a:ext cx="1905876" cy="201545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B6528BA-2FEA-4F64-9879-A4C82C46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1918AD-B4C0-467B-B047-2A23BDD7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8C7A4F-6F1F-44A9-8B81-53082A92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4392"/>
            <a:ext cx="4283968" cy="14790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EB400B-8EBD-4D8C-87C7-BDB348BCC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26" y="1204392"/>
            <a:ext cx="2630916" cy="25725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473FAC-F6A8-40CB-8524-B7F68F849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58" y="2769477"/>
            <a:ext cx="4072710" cy="18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4305-5E10-45A8-BC00-5791AAA7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12" y="403225"/>
            <a:ext cx="6913175" cy="369888"/>
          </a:xfrm>
        </p:spPr>
        <p:txBody>
          <a:bodyPr/>
          <a:lstStyle/>
          <a:p>
            <a:pPr algn="ctr"/>
            <a:r>
              <a:rPr lang="ru-RU" dirty="0"/>
              <a:t>Подбор необходимых результатов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528BA-2FEA-4F64-9879-A4C82C46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1918AD-B4C0-467B-B047-2A23BDD7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1E544-34DB-492A-8520-6A789B6F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49C69-1213-44A1-B43F-5584F448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779220"/>
            <a:ext cx="5099689" cy="37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6B2BF57F-FA4E-2641-B48F-4BB3E36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5F416E-7643-6D4B-B2CE-A66DAF02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0E845D-81EA-4657-88FF-9C29FBC9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12" y="222250"/>
            <a:ext cx="6913175" cy="369888"/>
          </a:xfrm>
        </p:spPr>
        <p:txBody>
          <a:bodyPr/>
          <a:lstStyle/>
          <a:p>
            <a:pPr algn="ctr"/>
            <a:r>
              <a:rPr lang="ru-RU" dirty="0"/>
              <a:t>Итоговая выкладка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658482-3071-43CB-8AE5-6668E417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440"/>
            <a:ext cx="4433181" cy="29567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9515C5-948B-4173-A910-5DEF5C1A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65107"/>
            <a:ext cx="3883732" cy="31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84459"/>
      </p:ext>
    </p:extLst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459</Words>
  <Application>Microsoft Office PowerPoint</Application>
  <PresentationFormat>Произвольный</PresentationFormat>
  <Paragraphs>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4_Оформление по умолчанию</vt:lpstr>
      <vt:lpstr>Работа с цифровым инструментом "Конструктор урока" как первая педагогическая практика молодого учителя</vt:lpstr>
      <vt:lpstr>Требования к молодому преподавателю</vt:lpstr>
      <vt:lpstr>В помощь молодому специалисту</vt:lpstr>
      <vt:lpstr>Подбор формы и структуры</vt:lpstr>
      <vt:lpstr>Подбор элементного наполнения</vt:lpstr>
      <vt:lpstr>Подбор элементного наполнения</vt:lpstr>
      <vt:lpstr>Подбор необходимых результатов</vt:lpstr>
      <vt:lpstr>Подбор необходимых результатов</vt:lpstr>
      <vt:lpstr>Итоговая выкладка</vt:lpstr>
      <vt:lpstr>Механизмы реализации ФГОС 3.0. от «1С»</vt:lpstr>
      <vt:lpstr>Как подключиться к системе «1С:Образование»</vt:lpstr>
      <vt:lpstr>СПАСИБО 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Владимир Фогель</cp:lastModifiedBy>
  <cp:revision>145</cp:revision>
  <dcterms:created xsi:type="dcterms:W3CDTF">2020-11-11T06:55:55Z</dcterms:created>
  <dcterms:modified xsi:type="dcterms:W3CDTF">2024-01-29T18:44:54Z</dcterms:modified>
</cp:coreProperties>
</file>