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sldIdLst>
    <p:sldId id="282" r:id="rId2"/>
    <p:sldId id="1114" r:id="rId3"/>
    <p:sldId id="1108" r:id="rId4"/>
    <p:sldId id="1113" r:id="rId5"/>
    <p:sldId id="370" r:id="rId6"/>
    <p:sldId id="468" r:id="rId7"/>
    <p:sldId id="1124" r:id="rId8"/>
    <p:sldId id="1116" r:id="rId9"/>
    <p:sldId id="1099" r:id="rId10"/>
    <p:sldId id="286" r:id="rId11"/>
    <p:sldId id="290" r:id="rId12"/>
    <p:sldId id="1125" r:id="rId13"/>
    <p:sldId id="1126" r:id="rId14"/>
    <p:sldId id="1102" r:id="rId15"/>
    <p:sldId id="260" r:id="rId16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4308"/>
  </p:normalViewPr>
  <p:slideViewPr>
    <p:cSldViewPr>
      <p:cViewPr varScale="1">
        <p:scale>
          <a:sx n="135" d="100"/>
          <a:sy n="135" d="100"/>
        </p:scale>
        <p:origin x="1080" y="168"/>
      </p:cViewPr>
      <p:guideLst>
        <p:guide orient="horz" pos="3083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32FA226-4309-4852-85F1-22DFF9DFE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45C788-7B8A-4B08-9A63-8622430CB5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D37521-EA18-814D-9900-E5D773B6A08F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3652DC4-BC26-45CE-8E34-3F69EAF03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0BF32F5-5680-4FE2-BFAF-2654CBE25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10370-AA71-44F3-A669-29E16C83E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9914C-B7EE-441A-9FFD-D6B1D5E96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F99E81-ACA7-8547-A3F9-8F8816D1EA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99E81-ACA7-8547-A3F9-8F8816D1EAE0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21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4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6810C2A8-8F72-2727-59C7-ED8B513B1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B8DAA853-420B-9F04-F9EA-486C160A9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ED5EFB93-AC7C-9E86-56FF-A21AC2CB3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2F87C0-857D-D04C-A075-3F41B6708758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1DB6098-9AEB-1957-9DD5-14C8C3290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B33B3B-8A64-6601-EECE-2276EE2C9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.01.202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31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FB94B4-7CAC-34E2-FCCD-8FD5535D73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CE44FB27-B7E9-2E64-D465-FE3EB4CAC9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0" y="1430868"/>
            <a:ext cx="6136318" cy="738664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Развитие проекта «1С:Динамическая математика. Поурочные разработки»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07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F45743E7-E07A-2E02-E5EA-DBF89E0F9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47A4299-6C7D-87C5-9342-30948D4497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0CA26193-1B81-FCAB-5CB6-67E1D336E0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F24AF2-80F8-4DB5-8A0F-2B7ADA242E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30.01.2024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31.01.2024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925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F26867D5-B6BF-20AE-AC5A-E1BEB55438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1A5972-74A6-A997-0DDE-78B2B232C3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D26B3B3B-D41B-D024-2301-5E0C8960E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228910-7978-EB67-2384-9336249142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.01.202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31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1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51737B9E-74BF-998B-4F99-0B38FF29C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BBCF6D-BAB1-7B5C-8031-3641EF0403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XXIV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AB9F74CA-65F6-0EF2-491B-A08D73871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EEEEED-DCCE-154F-23DB-580DF60DC9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.01.202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31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.202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16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>
              <a:buClr>
                <a:srgbClr val="F1AF00"/>
              </a:buClr>
              <a:defRPr/>
            </a:lvl1pPr>
            <a:lvl2pPr>
              <a:buClr>
                <a:srgbClr val="F1AF00"/>
              </a:buCl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CE7EB2C-1719-4571-2383-A45D3F3B1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E73475C-A188-2AA6-0E1E-C9357E6E9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B7BE927-1854-6AB5-C0F3-782B8B685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F3418-156E-0649-A111-40EE8F188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17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913174" cy="369332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5DCABA32-0FB8-D1DB-5FF8-5269FC025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70D86AD-2D04-6B38-025C-77DFF6182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436B847-0090-8020-AFC8-AB68A8C4B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A9AD-7696-2544-8F26-7CA26C2A5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62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EF7CB95-F9F8-186A-5571-04B9BAA56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FFA043B-8A5E-CA81-A37B-CEA39318F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502F758-90FF-97C1-506D-883730A08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77451-4338-784B-BF25-8DE5E8373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8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A0440EE-00D6-BD9D-F444-247528E00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59AA557-4261-CA0F-1D41-8118F60E4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F544EA3-5A2A-771B-0AE6-958D7FC12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7E765-6D1C-624E-8F3D-17D98D92F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66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>
            <a:extLst>
              <a:ext uri="{FF2B5EF4-FFF2-40B4-BE49-F238E27FC236}">
                <a16:creationId xmlns:a16="http://schemas.microsoft.com/office/drawing/2014/main" id="{57E0F6A8-7E9F-07E2-EA12-1553600988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4C6F6500-76FA-81D3-82C3-D913BD86A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501650"/>
            <a:ext cx="923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2095277"/>
            <a:ext cx="864096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5914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5C4420-888A-863C-589F-497F1C331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9725"/>
            <a:ext cx="720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AA797E18-C184-7C85-B28B-4ACAB0B98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57610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84E3EBB0-830B-45A3-9B61-0C9730B5BA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A3AE4304-9CED-4E51-8E1E-5EDEC05AC7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96D9D351-7A40-4217-BB21-51FE16F08A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solidFill>
                  <a:srgbClr val="7F7F7F"/>
                </a:solidFill>
              </a:defRPr>
            </a:lvl1pPr>
          </a:lstStyle>
          <a:p>
            <a:fld id="{681D15FF-5F0C-1347-A3D3-4B88370B158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Line 16">
            <a:extLst>
              <a:ext uri="{FF2B5EF4-FFF2-40B4-BE49-F238E27FC236}">
                <a16:creationId xmlns:a16="http://schemas.microsoft.com/office/drawing/2014/main" id="{AF18522A-208E-9AC7-F72A-2D566071ED7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4589463"/>
            <a:ext cx="8642350" cy="0"/>
          </a:xfrm>
          <a:prstGeom prst="line">
            <a:avLst/>
          </a:prstGeom>
          <a:noFill/>
          <a:ln w="9525">
            <a:solidFill>
              <a:srgbClr val="F1A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2" name="Рисунок 2">
            <a:extLst>
              <a:ext uri="{FF2B5EF4-FFF2-40B4-BE49-F238E27FC236}">
                <a16:creationId xmlns:a16="http://schemas.microsoft.com/office/drawing/2014/main" id="{A8C8D12B-284C-EF4B-995D-802A48A3D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3363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37" r:id="rId5"/>
    <p:sldLayoutId id="2147483838" r:id="rId6"/>
    <p:sldLayoutId id="2147483839" r:id="rId7"/>
    <p:sldLayoutId id="2147483840" r:id="rId8"/>
    <p:sldLayoutId id="2147483846" r:id="rId9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1A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et@1c.ru" TargetMode="External"/><Relationship Id="rId2" Type="http://schemas.openxmlformats.org/officeDocument/2006/relationships/hyperlink" Target="mailto:akvn@1c.ru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br.1c.ru/mathkit/" TargetMode="External"/><Relationship Id="rId5" Type="http://schemas.openxmlformats.org/officeDocument/2006/relationships/hyperlink" Target="https://educonf.1c.ru/" TargetMode="External"/><Relationship Id="rId4" Type="http://schemas.openxmlformats.org/officeDocument/2006/relationships/hyperlink" Target="https://urok.1c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brazovanie.1c.ru/education/clou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3-09-26/" TargetMode="External"/><Relationship Id="rId2" Type="http://schemas.openxmlformats.org/officeDocument/2006/relationships/hyperlink" Target="https://obrazovanie.1c.ru/events/2023-09-2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brazovanie.1c.ru/events/2022-10-06/jav%20*%20ascript:''" TargetMode="External"/><Relationship Id="rId5" Type="http://schemas.openxmlformats.org/officeDocument/2006/relationships/hyperlink" Target="https://obrazovanie.1c.ru/events/2022-10-06/jav%20*%20ascript:''?PAGEN_1=2" TargetMode="External"/><Relationship Id="rId4" Type="http://schemas.openxmlformats.org/officeDocument/2006/relationships/hyperlink" Target="https://obrazovanie.1c.ru/events/2023-09-14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courses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4">
            <a:extLst>
              <a:ext uri="{FF2B5EF4-FFF2-40B4-BE49-F238E27FC236}">
                <a16:creationId xmlns:a16="http://schemas.microsoft.com/office/drawing/2014/main" id="{CD47C9A2-32F2-FB5E-9A95-150750082D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635276"/>
            <a:ext cx="6135688" cy="1477328"/>
          </a:xfrm>
        </p:spPr>
        <p:txBody>
          <a:bodyPr/>
          <a:lstStyle/>
          <a:p>
            <a:pPr eaLnBrk="1" hangingPunct="1"/>
            <a:r>
              <a:rPr lang="ru-RU" altLang="ru-RU" dirty="0"/>
              <a:t>Взаимодействие фирмы «1С» с педагогическими вузами и факультетами университетов в условиях цифровизации образования</a:t>
            </a:r>
          </a:p>
        </p:txBody>
      </p:sp>
      <p:sp>
        <p:nvSpPr>
          <p:cNvPr id="15362" name="Подзаголовок 5">
            <a:extLst>
              <a:ext uri="{FF2B5EF4-FFF2-40B4-BE49-F238E27FC236}">
                <a16:creationId xmlns:a16="http://schemas.microsoft.com/office/drawing/2014/main" id="{34E5F2D2-B3F5-BEFF-102C-6A70D67E93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364632"/>
            <a:ext cx="7029450" cy="1243013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Аквилянов</a:t>
            </a:r>
            <a:r>
              <a:rPr lang="ru-RU" altLang="ru-RU" b="1" dirty="0"/>
              <a:t> Никита Александрович</a:t>
            </a:r>
          </a:p>
        </p:txBody>
      </p:sp>
      <p:sp>
        <p:nvSpPr>
          <p:cNvPr id="15363" name="Подзаголовок 5">
            <a:extLst>
              <a:ext uri="{FF2B5EF4-FFF2-40B4-BE49-F238E27FC236}">
                <a16:creationId xmlns:a16="http://schemas.microsoft.com/office/drawing/2014/main" id="{9FBB011D-2F8A-94B8-1734-4D42B6B3D3B8}"/>
              </a:ext>
            </a:extLst>
          </p:cNvPr>
          <p:cNvSpPr txBox="1">
            <a:spLocks/>
          </p:cNvSpPr>
          <p:nvPr/>
        </p:nvSpPr>
        <p:spPr bwMode="auto">
          <a:xfrm>
            <a:off x="959579" y="3868688"/>
            <a:ext cx="70294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itchFamily="2" charset="2"/>
              <a:buNone/>
            </a:pPr>
            <a:r>
              <a:rPr lang="ru-RU" altLang="ru-RU" sz="1600" dirty="0"/>
              <a:t>Руководитель проекта 1С:Динамическая математика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FFC4-2FBF-2A17-B125-FADFD9B2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9725"/>
            <a:ext cx="6913175" cy="369888"/>
          </a:xfrm>
        </p:spPr>
        <p:txBody>
          <a:bodyPr/>
          <a:lstStyle/>
          <a:p>
            <a:r>
              <a:rPr lang="ru-RU" dirty="0"/>
              <a:t>Примеры сотрудничества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B3150B-8886-784C-84BE-EB312339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2353838"/>
            <a:ext cx="1367857" cy="1591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91C65-35EA-C34E-859D-E7C48C62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62" y="2398867"/>
            <a:ext cx="1554502" cy="15545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6A4A32-5C44-2640-B269-44854D77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494" y="2212504"/>
            <a:ext cx="1964710" cy="1964710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948E1353-F745-CE4F-9DC0-46A60AE7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7F7F7F"/>
                </a:solidFill>
              </a:rPr>
              <a:t>3</a:t>
            </a:r>
            <a:r>
              <a:rPr lang="en-US" altLang="ru-RU" sz="1000" b="1">
                <a:solidFill>
                  <a:srgbClr val="7F7F7F"/>
                </a:solidFill>
              </a:rPr>
              <a:t>0</a:t>
            </a:r>
            <a:r>
              <a:rPr lang="ru-RU" altLang="ru-RU" sz="1000" b="1">
                <a:solidFill>
                  <a:srgbClr val="7F7F7F"/>
                </a:solidFill>
              </a:rPr>
              <a:t> января – </a:t>
            </a:r>
            <a:r>
              <a:rPr lang="en-US" altLang="ru-RU" sz="1000" b="1">
                <a:solidFill>
                  <a:srgbClr val="7F7F7F"/>
                </a:solidFill>
              </a:rPr>
              <a:t>31</a:t>
            </a:r>
            <a:r>
              <a:rPr lang="ru-RU" altLang="ru-RU" sz="1000" b="1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3A845BDE-0FD0-224A-8248-B1F823C6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38434C-A4E4-8C49-8EFD-87D1D59FC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152" y="2398867"/>
            <a:ext cx="1760661" cy="1625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D77CEB-9446-5D48-8639-876BE8955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179" y="2250645"/>
            <a:ext cx="2148365" cy="17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FFC4-2FBF-2A17-B125-FADFD9B2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300"/>
            <a:ext cx="6913175" cy="1107996"/>
          </a:xfrm>
        </p:spPr>
        <p:txBody>
          <a:bodyPr/>
          <a:lstStyle/>
          <a:p>
            <a:r>
              <a:rPr lang="ru-RU" dirty="0"/>
              <a:t>Совместный проект </a:t>
            </a:r>
            <a:br>
              <a:rPr lang="ru-RU" dirty="0"/>
            </a:br>
            <a:r>
              <a:rPr lang="ru-RU" dirty="0"/>
              <a:t>с вузом по разработке </a:t>
            </a:r>
            <a:br>
              <a:rPr lang="ru-RU" dirty="0"/>
            </a:br>
            <a:r>
              <a:rPr lang="ru-RU" dirty="0"/>
              <a:t>технологических карт уроков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29FA8-52CC-A644-991B-6546D35E7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88208"/>
            <a:ext cx="2490556" cy="229897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17AE30FD-220E-8744-9CC2-F5275B60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7F7F7F"/>
                </a:solidFill>
              </a:rPr>
              <a:t>3</a:t>
            </a:r>
            <a:r>
              <a:rPr lang="en-US" altLang="ru-RU" sz="1000" b="1">
                <a:solidFill>
                  <a:srgbClr val="7F7F7F"/>
                </a:solidFill>
              </a:rPr>
              <a:t>0</a:t>
            </a:r>
            <a:r>
              <a:rPr lang="ru-RU" altLang="ru-RU" sz="1000" b="1">
                <a:solidFill>
                  <a:srgbClr val="7F7F7F"/>
                </a:solidFill>
              </a:rPr>
              <a:t> января – </a:t>
            </a:r>
            <a:r>
              <a:rPr lang="en-US" altLang="ru-RU" sz="1000" b="1">
                <a:solidFill>
                  <a:srgbClr val="7F7F7F"/>
                </a:solidFill>
              </a:rPr>
              <a:t>31</a:t>
            </a:r>
            <a:r>
              <a:rPr lang="ru-RU" altLang="ru-RU" sz="1000" b="1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931DA30-858D-214F-9433-0AAF094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BB40F-A0E2-FE49-8D01-4B09876B9F66}"/>
              </a:ext>
            </a:extLst>
          </p:cNvPr>
          <p:cNvSpPr txBox="1"/>
          <p:nvPr/>
        </p:nvSpPr>
        <p:spPr>
          <a:xfrm>
            <a:off x="4788024" y="2212504"/>
            <a:ext cx="3820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магистратуры «Подготовка учителя математики для работы в условиях цифровой образовательной среды» в рамках направления подготовки магистратуры 44.04.01 «Педагогическое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72458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>
            <a:extLst>
              <a:ext uri="{FF2B5EF4-FFF2-40B4-BE49-F238E27FC236}">
                <a16:creationId xmlns:a16="http://schemas.microsoft.com/office/drawing/2014/main" id="{A4EED7CB-490E-2E63-960B-1BFE6C91B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1004"/>
            <a:ext cx="6913563" cy="369332"/>
          </a:xfrm>
        </p:spPr>
        <p:txBody>
          <a:bodyPr/>
          <a:lstStyle/>
          <a:p>
            <a:r>
              <a:rPr lang="ru-RU" dirty="0"/>
              <a:t>Алгоритм взаимодействия</a:t>
            </a:r>
          </a:p>
        </p:txBody>
      </p:sp>
      <p:sp>
        <p:nvSpPr>
          <p:cNvPr id="19458" name="Объект 2">
            <a:extLst>
              <a:ext uri="{FF2B5EF4-FFF2-40B4-BE49-F238E27FC236}">
                <a16:creationId xmlns:a16="http://schemas.microsoft.com/office/drawing/2014/main" id="{CBA9B6DE-4C75-A18F-2274-BDEB447F6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837" y="1924472"/>
            <a:ext cx="8426326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Соглашение о сотрудничестве – участник становится центром экспертизы «1С:Образование» и получает:</a:t>
            </a:r>
          </a:p>
          <a:p>
            <a:pPr marL="642937" lvl="1" indent="-285750" algn="just">
              <a:buFont typeface="Wingdings" panose="05000000000000000000" pitchFamily="2" charset="2"/>
              <a:buChar char="§"/>
            </a:pPr>
            <a:r>
              <a:rPr lang="ru-RU" sz="1400" dirty="0"/>
              <a:t>ресурсы «1С:Урок» для использование в учебных целях</a:t>
            </a:r>
          </a:p>
          <a:p>
            <a:pPr marL="642937" lvl="1" indent="-285750" algn="just">
              <a:buFont typeface="Wingdings" panose="05000000000000000000" pitchFamily="2" charset="2"/>
              <a:buChar char="§"/>
            </a:pPr>
            <a:r>
              <a:rPr lang="ru-RU" sz="1400" dirty="0"/>
              <a:t>безвозмездное использование платформы «1С:Образование» в учебных целях</a:t>
            </a:r>
          </a:p>
          <a:p>
            <a:pPr marL="642937" lvl="1" indent="-285750" algn="just">
              <a:buFont typeface="Wingdings" panose="05000000000000000000" pitchFamily="2" charset="2"/>
              <a:buChar char="§"/>
            </a:pPr>
            <a:r>
              <a:rPr lang="ru-RU" sz="1400" dirty="0"/>
              <a:t>возможность направлять педагогов и/или студентов на курсы по цифровой дидактике с получением обратной связи по результатам обучения</a:t>
            </a:r>
          </a:p>
          <a:p>
            <a:pPr marL="642937" lvl="1" indent="-285750" algn="just">
              <a:buFont typeface="Wingdings" panose="05000000000000000000" pitchFamily="2" charset="2"/>
              <a:buChar char="§"/>
            </a:pPr>
            <a:r>
              <a:rPr lang="ru-RU" sz="1400" dirty="0"/>
              <a:t>методическую поддержку разработки интерактивных учебных материалов в рамках дипломных и курсовых работ студентов</a:t>
            </a:r>
          </a:p>
          <a:p>
            <a:pPr marL="642937" lvl="1" indent="-285750" algn="just">
              <a:buFont typeface="Wingdings" panose="05000000000000000000" pitchFamily="2" charset="2"/>
              <a:buChar char="§"/>
            </a:pPr>
            <a:r>
              <a:rPr lang="ru-RU" sz="1400" dirty="0"/>
              <a:t>привлечение методистов и авторов-разработчиков 1С к участию в вебинарах, конференциях, проектах</a:t>
            </a:r>
          </a:p>
        </p:txBody>
      </p:sp>
      <p:sp>
        <p:nvSpPr>
          <p:cNvPr id="19461" name="Rectangle 13">
            <a:extLst>
              <a:ext uri="{FF2B5EF4-FFF2-40B4-BE49-F238E27FC236}">
                <a16:creationId xmlns:a16="http://schemas.microsoft.com/office/drawing/2014/main" id="{9F1FC3A8-D890-BA40-D49E-2BB4E7913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7F7F7F"/>
                </a:solidFill>
              </a:rPr>
              <a:t>3</a:t>
            </a:r>
            <a:r>
              <a:rPr lang="en-US" altLang="ru-RU" sz="1000" b="1">
                <a:solidFill>
                  <a:srgbClr val="7F7F7F"/>
                </a:solidFill>
              </a:rPr>
              <a:t>0</a:t>
            </a:r>
            <a:r>
              <a:rPr lang="ru-RU" altLang="ru-RU" sz="1000" b="1">
                <a:solidFill>
                  <a:srgbClr val="7F7F7F"/>
                </a:solidFill>
              </a:rPr>
              <a:t> января – </a:t>
            </a:r>
            <a:r>
              <a:rPr lang="en-US" altLang="ru-RU" sz="1000" b="1">
                <a:solidFill>
                  <a:srgbClr val="7F7F7F"/>
                </a:solidFill>
              </a:rPr>
              <a:t>31</a:t>
            </a:r>
            <a:r>
              <a:rPr lang="ru-RU" altLang="ru-RU" sz="1000" b="1">
                <a:solidFill>
                  <a:srgbClr val="7F7F7F"/>
                </a:solidFill>
              </a:rPr>
              <a:t> января 2024 года </a:t>
            </a:r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id="{741588B3-8445-8E30-91B0-C78BD9C7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XXI</a:t>
            </a:r>
            <a:r>
              <a:rPr lang="en-US" altLang="ru-RU" sz="800" b="1">
                <a:solidFill>
                  <a:srgbClr val="7F7F7F"/>
                </a:solidFill>
              </a:rPr>
              <a:t>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19463" name="Rectangle 15">
            <a:extLst>
              <a:ext uri="{FF2B5EF4-FFF2-40B4-BE49-F238E27FC236}">
                <a16:creationId xmlns:a16="http://schemas.microsoft.com/office/drawing/2014/main" id="{373DFD5F-D726-4526-7BBA-2915B857C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9F2A39-4F13-FA4B-A6C3-844A09BBFDDF}" type="slidenum">
              <a:rPr lang="ru-RU" altLang="ru-RU" sz="1000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FFC4-2FBF-2A17-B125-FADFD9B2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08" y="373788"/>
            <a:ext cx="6913175" cy="369332"/>
          </a:xfrm>
        </p:spPr>
        <p:txBody>
          <a:bodyPr/>
          <a:lstStyle/>
          <a:p>
            <a:r>
              <a:rPr lang="ru-RU" dirty="0"/>
              <a:t>В планах: летняя школа – 2024 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17AE30FD-220E-8744-9CC2-F5275B60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7F7F7F"/>
                </a:solidFill>
              </a:rPr>
              <a:t>3</a:t>
            </a:r>
            <a:r>
              <a:rPr lang="en-US" altLang="ru-RU" sz="1000" b="1">
                <a:solidFill>
                  <a:srgbClr val="7F7F7F"/>
                </a:solidFill>
              </a:rPr>
              <a:t>0</a:t>
            </a:r>
            <a:r>
              <a:rPr lang="ru-RU" altLang="ru-RU" sz="1000" b="1">
                <a:solidFill>
                  <a:srgbClr val="7F7F7F"/>
                </a:solidFill>
              </a:rPr>
              <a:t> января – </a:t>
            </a:r>
            <a:r>
              <a:rPr lang="en-US" altLang="ru-RU" sz="1000" b="1">
                <a:solidFill>
                  <a:srgbClr val="7F7F7F"/>
                </a:solidFill>
              </a:rPr>
              <a:t>31</a:t>
            </a:r>
            <a:r>
              <a:rPr lang="ru-RU" altLang="ru-RU" sz="1000" b="1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931DA30-858D-214F-9433-0AAF094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BB40F-A0E2-FE49-8D01-4B09876B9F66}"/>
              </a:ext>
            </a:extLst>
          </p:cNvPr>
          <p:cNvSpPr txBox="1"/>
          <p:nvPr/>
        </p:nvSpPr>
        <p:spPr>
          <a:xfrm>
            <a:off x="323180" y="1780456"/>
            <a:ext cx="8497639" cy="26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Фирма «1С» планирует бесплатные курсы для сотрудников педагогических вузов и центров ДПО работников образования в летом 2024 года: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вас ждут дистанционные занятия и семинары с методистами и авторами-разработчиками 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вы познакомитесь с типологией цифровых образовательных ресурсов и их дидактическими возможностям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вы научитесь использовать цифровые инструменты для создания авторских учебных материалов (Математический конструктор, Конструктор интерактивных заданий, редактор тестов </a:t>
            </a:r>
            <a:r>
              <a:rPr lang="en-US" sz="1400" dirty="0"/>
              <a:t>IMS QTI</a:t>
            </a:r>
            <a:r>
              <a:rPr lang="ru-RU" sz="1400" dirty="0"/>
              <a:t> и другие)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это поможет вам встроить в учебный процесс для педагогов и студентов изучение актуальных отечественных ИТ-решений для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821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E3DA8-53CE-384D-A743-E25198BC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-86362"/>
            <a:ext cx="8033744" cy="1290754"/>
          </a:xfrm>
        </p:spPr>
        <p:txBody>
          <a:bodyPr>
            <a:normAutofit/>
          </a:bodyPr>
          <a:lstStyle/>
          <a:p>
            <a:r>
              <a:rPr lang="ru-RU" dirty="0"/>
              <a:t>Контактная информация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E6CFC5-53EB-BC4D-BB63-6A42D5032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07015"/>
              </p:ext>
            </p:extLst>
          </p:nvPr>
        </p:nvGraphicFramePr>
        <p:xfrm>
          <a:off x="611560" y="2635025"/>
          <a:ext cx="8241386" cy="174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469">
                  <a:extLst>
                    <a:ext uri="{9D8B030D-6E8A-4147-A177-3AD203B41FA5}">
                      <a16:colId xmlns:a16="http://schemas.microsoft.com/office/drawing/2014/main" val="47562386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73836533"/>
                    </a:ext>
                  </a:extLst>
                </a:gridCol>
                <a:gridCol w="2392501">
                  <a:extLst>
                    <a:ext uri="{9D8B030D-6E8A-4147-A177-3AD203B41FA5}">
                      <a16:colId xmlns:a16="http://schemas.microsoft.com/office/drawing/2014/main" val="252941099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effectLst/>
                        </a:rPr>
                        <a:t>Аквилянов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endParaRPr lang="en-US" sz="1400" kern="1200" dirty="0">
                        <a:effectLst/>
                      </a:endParaRPr>
                    </a:p>
                    <a:p>
                      <a:r>
                        <a:rPr lang="ru-RU" sz="1400" kern="1200" dirty="0">
                          <a:effectLst/>
                        </a:rPr>
                        <a:t>Никита Александрович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руководитель проекта</a:t>
                      </a:r>
                      <a:br>
                        <a:rPr lang="ru-RU" sz="1400" dirty="0"/>
                      </a:br>
                      <a:r>
                        <a:rPr lang="ru-RU" sz="1400" kern="1200" dirty="0">
                          <a:effectLst/>
                        </a:rPr>
                        <a:t>1С:Урок. Динамическая математика</a:t>
                      </a:r>
                      <a:endParaRPr lang="ru-RU" sz="14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akvn@1c.ru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+7-903-545-55-90</a:t>
                      </a:r>
                      <a:endParaRPr lang="ru-RU" sz="14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8379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effectLst/>
                        </a:rPr>
                        <a:t>Чернецкая</a:t>
                      </a:r>
                      <a:endParaRPr lang="en-US" sz="1400" kern="1200" dirty="0">
                        <a:effectLst/>
                      </a:endParaRPr>
                    </a:p>
                    <a:p>
                      <a:r>
                        <a:rPr lang="ru-RU" sz="1400" kern="1200" dirty="0">
                          <a:effectLst/>
                        </a:rPr>
                        <a:t>Татьяна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ru-RU" sz="1400" kern="1200" dirty="0">
                          <a:effectLst/>
                        </a:rPr>
                        <a:t>Александровна</a:t>
                      </a:r>
                      <a:endParaRPr lang="ru-RU" sz="14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ведущий методист отдела образовательных программ, </a:t>
                      </a:r>
                      <a:r>
                        <a:rPr lang="ru-RU" sz="1400" dirty="0" err="1"/>
                        <a:t>к.п.н</a:t>
                      </a:r>
                      <a:r>
                        <a:rPr lang="ru-RU" sz="1400" dirty="0"/>
                        <a:t>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  <a:hlinkClick r:id="rId3"/>
                        </a:rPr>
                        <a:t>chet@1c.ru</a:t>
                      </a:r>
                      <a:endParaRPr lang="ru-RU" sz="1400" kern="1200" dirty="0">
                        <a:effectLst/>
                      </a:endParaRPr>
                    </a:p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+7-903-199-03-65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55147"/>
                  </a:ext>
                </a:extLst>
              </a:tr>
            </a:tbl>
          </a:graphicData>
        </a:graphic>
      </p:graphicFrame>
      <p:sp>
        <p:nvSpPr>
          <p:cNvPr id="4" name="Rectangle 13">
            <a:extLst>
              <a:ext uri="{FF2B5EF4-FFF2-40B4-BE49-F238E27FC236}">
                <a16:creationId xmlns:a16="http://schemas.microsoft.com/office/drawing/2014/main" id="{6B2BF57F-FA4E-2641-B48F-4BB3E36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15F416E-7643-6D4B-B2CE-A66DAF02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60E75-D2A9-F94D-9810-2509974E2AA2}"/>
              </a:ext>
            </a:extLst>
          </p:cNvPr>
          <p:cNvSpPr txBox="1"/>
          <p:nvPr/>
        </p:nvSpPr>
        <p:spPr>
          <a:xfrm>
            <a:off x="814841" y="2037208"/>
            <a:ext cx="748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вопросам сотрудничества обращайтесь к нам!</a:t>
            </a:r>
          </a:p>
        </p:txBody>
      </p:sp>
    </p:spTree>
    <p:extLst>
      <p:ext uri="{BB962C8B-B14F-4D97-AF65-F5344CB8AC3E}">
        <p14:creationId xmlns:p14="http://schemas.microsoft.com/office/powerpoint/2010/main" val="14568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7F7B6E-C0D0-4BEE-8E6F-7F51D4E523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95500"/>
            <a:ext cx="864235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/>
              <a:t>СПАСИБО </a:t>
            </a:r>
            <a:br>
              <a:rPr lang="ru-RU" altLang="ru-RU" sz="3200"/>
            </a:br>
            <a:r>
              <a:rPr lang="ru-RU" altLang="ru-RU" sz="3200"/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70F17-C519-DA43-8F5A-0DCFBD2D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10" y="453741"/>
            <a:ext cx="6827577" cy="369888"/>
          </a:xfrm>
        </p:spPr>
        <p:txBody>
          <a:bodyPr>
            <a:noAutofit/>
          </a:bodyPr>
          <a:lstStyle/>
          <a:p>
            <a:r>
              <a:rPr lang="ru-RU" dirty="0"/>
              <a:t>Взаимодействие фирмы «1С» </a:t>
            </a:r>
            <a:br>
              <a:rPr lang="ru-RU" dirty="0"/>
            </a:br>
            <a:r>
              <a:rPr lang="ru-RU" dirty="0"/>
              <a:t>с системой общего образования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348DD8-7C62-DD45-9F5A-AF48CAAB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25941"/>
            <a:ext cx="2057400" cy="153888"/>
          </a:xfrm>
        </p:spPr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FAE82-B37F-1142-AA81-D7406CAE0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7" y="1101190"/>
            <a:ext cx="931242" cy="980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8F06B0-2D97-E644-B8F4-481638264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27" y="2243539"/>
            <a:ext cx="821402" cy="899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9336F2-7D13-9942-8B4A-A2BDB2D22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" y="3349935"/>
            <a:ext cx="1116962" cy="762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434ED1-0C58-144F-8F5A-D783D778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339" b="35649"/>
          <a:stretch/>
        </p:blipFill>
        <p:spPr>
          <a:xfrm>
            <a:off x="3491880" y="4684193"/>
            <a:ext cx="2300734" cy="4086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3D877C-9AB7-F049-8528-5F358A2780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9652" r="-4064"/>
          <a:stretch/>
        </p:blipFill>
        <p:spPr>
          <a:xfrm>
            <a:off x="5882426" y="4663981"/>
            <a:ext cx="2289292" cy="5728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6F114F-D5C7-B345-B645-2633069EF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4665407"/>
            <a:ext cx="1384550" cy="428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B9CF19-1E8B-5B42-A3B7-C698D2191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8" y="4319222"/>
            <a:ext cx="1278493" cy="73312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B27C3CD-186C-2A42-81D1-627521DA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73" y="1457945"/>
            <a:ext cx="7886700" cy="3122768"/>
          </a:xfrm>
        </p:spPr>
        <p:txBody>
          <a:bodyPr>
            <a:normAutofit/>
          </a:bodyPr>
          <a:lstStyle/>
          <a:p>
            <a:r>
              <a:rPr lang="ru-RU" sz="1600" dirty="0"/>
              <a:t>Эксперт в области разработки и создания цифрового образовательного контента с опытом более 25 лет</a:t>
            </a:r>
          </a:p>
          <a:p>
            <a:r>
              <a:rPr lang="ru-RU" sz="1600" dirty="0"/>
              <a:t>Лицензия на оказания услуг (Л035-01298-77/00350253  дополнительное профессиональное образование: повышение квалификации; профессиональная переподготовка)	</a:t>
            </a:r>
          </a:p>
          <a:p>
            <a:r>
              <a:rPr lang="ru-RU" altLang="ru-RU" sz="1600" dirty="0"/>
              <a:t>Участник госпроектов Минобрнауки, </a:t>
            </a:r>
            <a:r>
              <a:rPr lang="ru-RU" altLang="ru-RU" sz="1600" dirty="0" err="1"/>
              <a:t>Минпросвещения</a:t>
            </a:r>
            <a:r>
              <a:rPr lang="ru-RU" altLang="ru-RU" sz="1600" dirty="0"/>
              <a:t>, НФПК, в т.ч. ЕК ЦОР, ФЦИОР, МЭШ, Маркетплейс Минпрос, Витрина ЭОР МО, Урок Цифры, ЦОК и др.</a:t>
            </a:r>
          </a:p>
          <a:p>
            <a:r>
              <a:rPr lang="ru-RU" altLang="ru-RU" sz="1600" dirty="0"/>
              <a:t>Разработчик контента по заказу </a:t>
            </a:r>
            <a:r>
              <a:rPr lang="ru-RU" altLang="ru-RU" sz="1600" dirty="0" err="1"/>
              <a:t>Физикон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Якласс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Сберкласс</a:t>
            </a:r>
            <a:r>
              <a:rPr lang="ru-RU" altLang="ru-RU" sz="1600" dirty="0"/>
              <a:t>, МЭО</a:t>
            </a:r>
          </a:p>
          <a:p>
            <a:r>
              <a:rPr lang="ru-RU" altLang="ru-RU" sz="1600" dirty="0"/>
              <a:t>Сотрудничество с издательствами учебной литературы 		 (Русское слово, </a:t>
            </a:r>
            <a:r>
              <a:rPr lang="ru-RU" altLang="ru-RU" sz="1600" dirty="0" err="1"/>
              <a:t>Вентана</a:t>
            </a:r>
            <a:r>
              <a:rPr lang="ru-RU" altLang="ru-RU" sz="1600" dirty="0"/>
              <a:t>-Граф, Вита-Пресс)</a:t>
            </a:r>
          </a:p>
        </p:txBody>
      </p:sp>
    </p:spTree>
    <p:extLst>
      <p:ext uri="{BB962C8B-B14F-4D97-AF65-F5344CB8AC3E}">
        <p14:creationId xmlns:p14="http://schemas.microsoft.com/office/powerpoint/2010/main" val="44289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F1B-E2D6-7142-BCCC-FED8F184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19" y="411989"/>
            <a:ext cx="6913175" cy="369888"/>
          </a:xfrm>
        </p:spPr>
        <p:txBody>
          <a:bodyPr>
            <a:noAutofit/>
          </a:bodyPr>
          <a:lstStyle/>
          <a:p>
            <a:r>
              <a:rPr lang="ru-RU" dirty="0"/>
              <a:t>Деятельность «1С» </a:t>
            </a:r>
            <a:br>
              <a:rPr lang="ru-RU" dirty="0"/>
            </a:br>
            <a:r>
              <a:rPr lang="ru-RU" dirty="0"/>
              <a:t>в сфере образования сегодня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F8500-F283-DF44-AA4F-F670A777B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0651"/>
            <a:ext cx="8101013" cy="29720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1400" dirty="0"/>
              <a:t>Разработка образовательных ресурсов для школьников и студентов колледжей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1400" dirty="0"/>
              <a:t>Разработка образовательных курсов для учителей и студентов педвузов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1400" dirty="0"/>
              <a:t>Развитие системы управления учебным процессом «</a:t>
            </a:r>
            <a:r>
              <a:rPr lang="en-US" sz="1400" b="1" dirty="0"/>
              <a:t>1C:</a:t>
            </a:r>
            <a:r>
              <a:rPr lang="ru-RU" sz="1400" b="1" dirty="0"/>
              <a:t>Образование» и </a:t>
            </a:r>
            <a:r>
              <a:rPr lang="ru-RU" sz="1400" dirty="0"/>
              <a:t>программно-методической системы для управления качеством образования в школе «</a:t>
            </a:r>
            <a:r>
              <a:rPr lang="ru-RU" sz="1400" b="1" dirty="0"/>
              <a:t>1С:Оценка качества образования» </a:t>
            </a:r>
            <a:r>
              <a:rPr lang="en-US" sz="1400" b="1" dirty="0">
                <a:hlinkClick r:id="rId3"/>
              </a:rPr>
              <a:t>https://obrazovanie.1c.ru/</a:t>
            </a:r>
            <a:r>
              <a:rPr lang="ru-RU" sz="1400" b="1" dirty="0"/>
              <a:t> </a:t>
            </a:r>
          </a:p>
          <a:p>
            <a:pPr>
              <a:spcBef>
                <a:spcPts val="300"/>
              </a:spcBef>
            </a:pPr>
            <a:r>
              <a:rPr lang="ru-RU" sz="1400" dirty="0"/>
              <a:t>Развитие библиотеки интерактивных учебных материалов для подготовки и проведения уроков учителями </a:t>
            </a:r>
            <a:r>
              <a:rPr lang="ru-RU" sz="1400" b="1" dirty="0"/>
              <a:t>1С:Урок </a:t>
            </a:r>
            <a:r>
              <a:rPr lang="en-US" sz="1400" b="1" dirty="0">
                <a:hlinkClick r:id="rId4"/>
              </a:rPr>
              <a:t>https://urok.1c.ru/</a:t>
            </a:r>
            <a:r>
              <a:rPr lang="ru-RU" sz="1400" b="1" dirty="0"/>
              <a:t>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1400" dirty="0"/>
              <a:t>Ежегодное проведение конференции фирмы «1С» </a:t>
            </a:r>
            <a:r>
              <a:rPr lang="ru-RU" sz="1400" b="1" dirty="0"/>
              <a:t>«Новые информационные технологии в образовании» </a:t>
            </a:r>
            <a:r>
              <a:rPr lang="en-US" sz="1400" b="1" dirty="0">
                <a:hlinkClick r:id="rId5"/>
              </a:rPr>
              <a:t>https://educonf.1c.ru/</a:t>
            </a:r>
            <a:r>
              <a:rPr lang="ru-RU" sz="1400" b="1" dirty="0"/>
              <a:t> </a:t>
            </a:r>
            <a:endParaRPr lang="ru-RU" sz="14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ru-RU" sz="1400" dirty="0"/>
              <a:t>Разработка уникальных </a:t>
            </a:r>
            <a:r>
              <a:rPr lang="ru-RU" sz="1400" b="1" dirty="0"/>
              <a:t>цифровых образовательных инструментов – Математического конструктора </a:t>
            </a:r>
            <a:r>
              <a:rPr lang="en-US" sz="1400" b="1" dirty="0">
                <a:hlinkClick r:id="rId6"/>
              </a:rPr>
              <a:t>https://obr.1c.ru/mathkit/</a:t>
            </a:r>
            <a:r>
              <a:rPr lang="ru-RU" sz="1400" b="1" dirty="0"/>
              <a:t> </a:t>
            </a:r>
            <a:r>
              <a:rPr lang="ru-RU" sz="1400" dirty="0"/>
              <a:t>и других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C0E3DD-F18A-9F42-B54F-79C94EAB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744AE90-B6FF-034A-BA7D-255D6B4C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1DD72CF-9DB1-A24C-9316-8FF38D1A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3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52630-1953-CD4E-B664-ED6A08AC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13" y="377457"/>
            <a:ext cx="6913175" cy="369888"/>
          </a:xfrm>
        </p:spPr>
        <p:txBody>
          <a:bodyPr>
            <a:noAutofit/>
          </a:bodyPr>
          <a:lstStyle/>
          <a:p>
            <a:r>
              <a:rPr lang="ru-RU" dirty="0"/>
              <a:t>Образовательные ресурсы </a:t>
            </a:r>
            <a:br>
              <a:rPr lang="ru-RU" dirty="0"/>
            </a:br>
            <a:r>
              <a:rPr lang="ru-RU" dirty="0"/>
              <a:t>для педагогов и школьников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05296-85EC-6146-A37F-E6C23072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04565"/>
            <a:ext cx="4042166" cy="2846823"/>
          </a:xfrm>
        </p:spPr>
        <p:txBody>
          <a:bodyPr/>
          <a:lstStyle/>
          <a:p>
            <a:r>
              <a:rPr lang="ru-RU" sz="1800" dirty="0"/>
              <a:t>Около 25 тысяч образовательных ресурсов различного дидактического назначения</a:t>
            </a:r>
          </a:p>
          <a:p>
            <a:r>
              <a:rPr lang="ru-RU" sz="1800" dirty="0"/>
              <a:t>Две облачные платформы для школ, учителей и школьников – «1С:Урок и «1С:Образование»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34CC18-BE29-4C43-A5D0-338259F7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8CFA9-0C00-B34B-BC0E-76F618BD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22" y="1904565"/>
            <a:ext cx="2314070" cy="2292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7FE9DF-E133-A84D-A364-04644E6DF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88"/>
          <a:stretch/>
        </p:blipFill>
        <p:spPr>
          <a:xfrm>
            <a:off x="4391905" y="1904565"/>
            <a:ext cx="2082639" cy="2267273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60B9A5CF-836B-8849-A4C3-8F6BDD37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154D252-2695-AA43-89C0-A395AA77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14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1ADC29A-68BA-CF4A-A90C-6D92E6405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119" y="511210"/>
            <a:ext cx="7996687" cy="423863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dirty="0"/>
              <a:t>Типы электронных ресурсов </a:t>
            </a:r>
            <a:br>
              <a:rPr lang="ru-RU" altLang="ru-RU" dirty="0"/>
            </a:br>
            <a:r>
              <a:rPr lang="ru-RU" altLang="ru-RU" dirty="0"/>
              <a:t>в составе цифровых библиотек </a:t>
            </a:r>
            <a:br>
              <a:rPr lang="ru-RU" altLang="ru-RU" dirty="0"/>
            </a:br>
            <a:r>
              <a:rPr lang="ru-RU" altLang="ru-RU" dirty="0"/>
              <a:t>«1С:Урок» 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329D1-0EAC-8F42-BDF1-2432BB64D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44" y="1665114"/>
            <a:ext cx="4987528" cy="28182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dirty="0"/>
              <a:t>Анимированные рисунки, карты, лекции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dirty="0"/>
              <a:t>Интерактивные лекции, рисунки, карты, схемы и  таблицы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dirty="0"/>
              <a:t>Интерактивные задания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dirty="0"/>
              <a:t>Динамические  модели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dirty="0"/>
              <a:t>Виртуальные лаборатории 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sz="1400" dirty="0"/>
              <a:t>Виртуальные экскурсии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ru-RU" sz="1400" dirty="0"/>
              <a:t>Интерактивные энциклопедии, справочники, словари</a:t>
            </a:r>
            <a:endParaRPr lang="ru-RU" altLang="ru-RU" sz="1400" dirty="0"/>
          </a:p>
          <a:p>
            <a:pPr>
              <a:lnSpc>
                <a:spcPct val="120000"/>
              </a:lnSpc>
              <a:defRPr/>
            </a:pPr>
            <a:endParaRPr lang="ru-RU" sz="1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8FE3913-E090-8A48-84AD-DB6A6576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607" y="2034988"/>
            <a:ext cx="1528506" cy="1143572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2C481DFD-758D-DC4E-883A-13FCDEC6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656" y="1853085"/>
            <a:ext cx="1496854" cy="1347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Рисунок 7">
            <a:extLst>
              <a:ext uri="{FF2B5EF4-FFF2-40B4-BE49-F238E27FC236}">
                <a16:creationId xmlns:a16="http://schemas.microsoft.com/office/drawing/2014/main" id="{85DFCCBA-B347-E540-9FE4-D2A406253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171" y="3185707"/>
            <a:ext cx="1508086" cy="1124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Рисунок 9">
            <a:extLst>
              <a:ext uri="{FF2B5EF4-FFF2-40B4-BE49-F238E27FC236}">
                <a16:creationId xmlns:a16="http://schemas.microsoft.com/office/drawing/2014/main" id="{574E8DE9-CDE5-C542-BC1E-B22705680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401" y="2437287"/>
            <a:ext cx="1535654" cy="114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3D0E20B-A766-1F41-A1C6-F4C468A9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85" y="3414849"/>
            <a:ext cx="1472348" cy="1171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177" name="Picture 7" descr="MapKit_Hist">
            <a:extLst>
              <a:ext uri="{FF2B5EF4-FFF2-40B4-BE49-F238E27FC236}">
                <a16:creationId xmlns:a16="http://schemas.microsoft.com/office/drawing/2014/main" id="{0EC7FC65-5FF7-8048-ACDF-352444EF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998" y="3218380"/>
            <a:ext cx="1496853" cy="1091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E305C58C-D1EA-D645-B658-34F79F8A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280677E-3075-8744-95CB-EC848D7D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83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628328"/>
            <a:ext cx="5400600" cy="42388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«1С:Образование»: </a:t>
            </a:r>
            <a:br>
              <a:rPr lang="ru-RU" dirty="0"/>
            </a:br>
            <a:r>
              <a:rPr lang="ru-RU" dirty="0"/>
              <a:t>универсальная среда для</a:t>
            </a:r>
            <a:br>
              <a:rPr lang="ru-RU" dirty="0"/>
            </a:br>
            <a:r>
              <a:rPr lang="ru-RU" dirty="0"/>
              <a:t>управления учебным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250825" y="1739307"/>
            <a:ext cx="6797212" cy="259228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dirty="0"/>
              <a:t>Для школ и колледжей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dirty="0"/>
              <a:t>Доступ педагогов и учащихся к цифровой библиотеке ресурсов через интернет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b="1" dirty="0"/>
              <a:t>Инструменты создания интерактивных мультимедийных авторских учебных материалов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dirty="0"/>
              <a:t>Автоматическая оценка выполнения тестовых заданий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ru-RU" altLang="ru-RU" sz="1500" dirty="0"/>
              <a:t>Возможности для совместной работы и общения  </a:t>
            </a:r>
          </a:p>
          <a:p>
            <a:pPr>
              <a:lnSpc>
                <a:spcPct val="120000"/>
              </a:lnSpc>
            </a:pPr>
            <a:endParaRPr lang="ru-RU" altLang="ru-RU" sz="1800" dirty="0"/>
          </a:p>
          <a:p>
            <a:pPr>
              <a:lnSpc>
                <a:spcPct val="120000"/>
              </a:lnSpc>
            </a:pPr>
            <a:endParaRPr lang="ru-RU" altLang="ru-RU" sz="1800" dirty="0"/>
          </a:p>
          <a:p>
            <a:endParaRPr lang="ru-RU" sz="1800" dirty="0"/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EDB8898B-951C-AEAD-FC45-2E76B5706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8528"/>
            <a:ext cx="2112832" cy="130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C0A8D58D-30BF-1E46-B44F-BA400782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9E6E288-9D05-8C44-B5FA-F2F3F080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2718B-A03D-650B-0653-4E1380A27812}"/>
              </a:ext>
            </a:extLst>
          </p:cNvPr>
          <p:cNvSpPr txBox="1"/>
          <p:nvPr/>
        </p:nvSpPr>
        <p:spPr>
          <a:xfrm>
            <a:off x="4572000" y="412691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https://obrazovanie.1c.ru/education/cloud/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28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2E1D4-9CDD-1D49-94A3-7EABCD6A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93088"/>
            <a:ext cx="7550060" cy="900113"/>
          </a:xfrm>
        </p:spPr>
        <p:txBody>
          <a:bodyPr>
            <a:normAutofit/>
          </a:bodyPr>
          <a:lstStyle/>
          <a:p>
            <a:r>
              <a:rPr lang="ru-RU" dirty="0"/>
              <a:t>Бесплатные онлайн-мероприятия </a:t>
            </a:r>
            <a:br>
              <a:rPr lang="ru-RU" dirty="0"/>
            </a:br>
            <a:r>
              <a:rPr lang="ru-RU" dirty="0"/>
              <a:t>для педагогов и студентов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AB0E4-F5CE-5B4B-959F-AD8581C8F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80456"/>
            <a:ext cx="7886700" cy="2756119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«Как создать собственный интерактивный ресурс в системе “1С:Образование”?» (</a:t>
            </a:r>
            <a:r>
              <a:rPr lang="ru-RU" sz="1600" dirty="0">
                <a:hlinkClick r:id="rId2"/>
              </a:rPr>
              <a:t>ссылка</a:t>
            </a:r>
            <a:r>
              <a:rPr lang="ru-RU" sz="1600" dirty="0"/>
              <a:t>)</a:t>
            </a:r>
          </a:p>
          <a:p>
            <a:pPr algn="just"/>
            <a:r>
              <a:rPr lang="ru-RU" sz="1600" dirty="0" err="1"/>
              <a:t>Лонгриды</a:t>
            </a:r>
            <a:r>
              <a:rPr lang="ru-RU" sz="1600" dirty="0"/>
              <a:t>, подкасты, видеоролики: как создавать необычные формы учебного контента в системе «1С:Образование» (</a:t>
            </a:r>
            <a:r>
              <a:rPr lang="ru-RU" sz="1600" dirty="0">
                <a:hlinkClick r:id="rId3"/>
              </a:rPr>
              <a:t>ссылка</a:t>
            </a:r>
            <a:r>
              <a:rPr lang="ru-RU" sz="1600" dirty="0"/>
              <a:t>)</a:t>
            </a:r>
          </a:p>
          <a:p>
            <a:pPr algn="just"/>
            <a:r>
              <a:rPr lang="ru-RU" sz="1600" dirty="0"/>
              <a:t>Обновление цифровой библиотеки системы «1С:Образование»: методические приемы использования цифровых ресурсов на уроках (</a:t>
            </a:r>
            <a:r>
              <a:rPr lang="ru-RU" sz="1600" dirty="0">
                <a:hlinkClick r:id="rId4"/>
              </a:rPr>
              <a:t>ссылка</a:t>
            </a:r>
            <a:r>
              <a:rPr lang="ru-RU" sz="1600" dirty="0"/>
              <a:t>)</a:t>
            </a:r>
          </a:p>
          <a:p>
            <a:pPr algn="just"/>
            <a:r>
              <a:rPr lang="ru-RU" sz="1600" dirty="0"/>
              <a:t>Интенсивная подготовка к ЕГЭ с использованием системы «1С:Образование» (</a:t>
            </a:r>
            <a:r>
              <a:rPr lang="ru-RU" sz="1600" dirty="0">
                <a:hlinkClick r:id="rId5"/>
              </a:rPr>
              <a:t>ссылка</a:t>
            </a:r>
            <a:r>
              <a:rPr lang="ru-RU" sz="1600" dirty="0"/>
              <a:t>)</a:t>
            </a:r>
          </a:p>
          <a:p>
            <a:pPr algn="just"/>
            <a:r>
              <a:rPr lang="ru-RU" sz="1600" dirty="0"/>
              <a:t>Все события и мероприятия по 1С:Образование (</a:t>
            </a:r>
            <a:r>
              <a:rPr lang="ru-RU" sz="1600" dirty="0">
                <a:hlinkClick r:id="rId6"/>
              </a:rPr>
              <a:t>ссылка</a:t>
            </a:r>
            <a:r>
              <a:rPr lang="ru-RU" sz="1600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4E990A-6366-5548-938E-89EB16C9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B412822-BABA-F947-B1A5-65177F39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C670F87-6667-E44C-8FDD-65CC085A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73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BD178-5E97-674D-A80A-0BF77523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63" y="628328"/>
            <a:ext cx="6913175" cy="369888"/>
          </a:xfrm>
        </p:spPr>
        <p:txBody>
          <a:bodyPr>
            <a:noAutofit/>
          </a:bodyPr>
          <a:lstStyle/>
          <a:p>
            <a:r>
              <a:rPr lang="ru-RU" dirty="0"/>
              <a:t>Обучающие курсы </a:t>
            </a:r>
            <a:br>
              <a:rPr lang="ru-RU" dirty="0"/>
            </a:br>
            <a:r>
              <a:rPr lang="ru-RU" dirty="0"/>
              <a:t>по цифровой дидактике</a:t>
            </a:r>
            <a:br>
              <a:rPr lang="ru-RU" dirty="0"/>
            </a:br>
            <a:r>
              <a:rPr lang="ru-RU" dirty="0"/>
              <a:t>для педагогов и студентов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72415-83FE-FE45-B8F5-B28E10E2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5" y="1723269"/>
            <a:ext cx="8137599" cy="3402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В настоящее время на базе Учебного центра № 1 проводятся</a:t>
            </a:r>
            <a:br>
              <a:rPr lang="ru-RU" sz="1400" dirty="0"/>
            </a:br>
            <a:r>
              <a:rPr lang="ru-RU" sz="1400" dirty="0"/>
              <a:t> практико-ориентированные курсы:</a:t>
            </a:r>
          </a:p>
          <a:p>
            <a:r>
              <a:rPr lang="ru-RU" sz="1400" dirty="0"/>
              <a:t>Организация учебного процесса в соответствии с требованиями ФГОС с использованием цифровых образовательных ресурсов»,18 </a:t>
            </a:r>
            <a:r>
              <a:rPr lang="ru-RU" sz="1400" dirty="0" err="1"/>
              <a:t>ак</a:t>
            </a:r>
            <a:r>
              <a:rPr lang="ru-RU" sz="1400" dirty="0"/>
              <a:t>. час, (математика, русский язык, история и обществознание, начальная школа)</a:t>
            </a:r>
          </a:p>
          <a:p>
            <a:r>
              <a:rPr lang="ru-RU" sz="1400" dirty="0"/>
              <a:t>Организация учебной деятельности на уроках математики на основе среды «1С:Математический конструктор» (</a:t>
            </a:r>
            <a:r>
              <a:rPr lang="en-US" sz="1400" dirty="0"/>
              <a:t>3</a:t>
            </a:r>
            <a:r>
              <a:rPr lang="ru-RU" sz="1400" dirty="0"/>
              <a:t>6 ч.)</a:t>
            </a:r>
          </a:p>
          <a:p>
            <a:r>
              <a:rPr lang="ru-RU" sz="1400" dirty="0"/>
              <a:t>Особенности содержания и организации учебного процесса при работе с виртуальными лабораториями «Математическое моделирование» (26 ч.) – </a:t>
            </a:r>
            <a:r>
              <a:rPr lang="ru-RU" sz="1400" b="1" dirty="0">
                <a:solidFill>
                  <a:srgbClr val="FF0000"/>
                </a:solidFill>
              </a:rPr>
              <a:t>идет набор на курс!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C000"/>
                </a:solidFill>
              </a:rPr>
              <a:t>Подробнее о курсах: </a:t>
            </a:r>
            <a:r>
              <a:rPr lang="en-US" sz="1400" dirty="0">
                <a:hlinkClick r:id="rId2"/>
              </a:rPr>
              <a:t>https://obrazovanie.1c.ru/courses/</a:t>
            </a:r>
            <a:r>
              <a:rPr lang="ru-RU" sz="1400" dirty="0"/>
              <a:t> 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FFC000"/>
                </a:solidFill>
              </a:rPr>
              <a:t>Линейка курсов будет расширяться!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72F6-BB61-A949-8096-0728D3F1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FE50370-B6D3-904A-9711-5693B06B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91E90A2-542B-C54E-9EFF-51C408E9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7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36E01-ADA1-1042-AA3A-36A86930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12" y="700336"/>
            <a:ext cx="6913175" cy="369888"/>
          </a:xfrm>
        </p:spPr>
        <p:txBody>
          <a:bodyPr>
            <a:noAutofit/>
          </a:bodyPr>
          <a:lstStyle/>
          <a:p>
            <a:r>
              <a:rPr lang="ru-RU" dirty="0"/>
              <a:t>Возможные направления </a:t>
            </a:r>
            <a:br>
              <a:rPr lang="ru-RU" dirty="0"/>
            </a:br>
            <a:r>
              <a:rPr lang="ru-RU" dirty="0"/>
              <a:t>сотрудничества </a:t>
            </a:r>
            <a:br>
              <a:rPr lang="ru-RU" dirty="0"/>
            </a:br>
            <a:r>
              <a:rPr lang="ru-RU" dirty="0"/>
              <a:t>с педагогическими вузами </a:t>
            </a:r>
            <a:br>
              <a:rPr lang="ru-RU" dirty="0"/>
            </a:br>
            <a:r>
              <a:rPr lang="ru-RU" dirty="0"/>
              <a:t>и факультетами университетов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5313F-23A6-014B-A86B-8FC0A629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41269"/>
            <a:ext cx="8642350" cy="2664296"/>
          </a:xfrm>
        </p:spPr>
        <p:txBody>
          <a:bodyPr/>
          <a:lstStyle/>
          <a:p>
            <a:pPr marL="385763" indent="-385763" algn="just">
              <a:buFont typeface="+mj-lt"/>
              <a:buAutoNum type="arabicPeriod"/>
            </a:pPr>
            <a:r>
              <a:rPr lang="ru-RU" sz="1400" dirty="0"/>
              <a:t>Использование курсов 1С в программе повышения квалификации учителей и/или для обучения студентов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400" dirty="0"/>
              <a:t>Совместная разработка новых курсов для студентов и учителей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400" dirty="0"/>
              <a:t>Совместная разработка электронных образовательных ресурсов для школ по различным направлениям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400" dirty="0"/>
              <a:t>Изучение системы 1С:Образования: </a:t>
            </a:r>
          </a:p>
          <a:p>
            <a:pPr marL="728663" lvl="1" indent="-385763" algn="just">
              <a:buFont typeface="Wingdings" pitchFamily="2" charset="2"/>
              <a:buChar char="§"/>
            </a:pPr>
            <a:r>
              <a:rPr lang="ru-RU" sz="1400" dirty="0"/>
              <a:t>как примера программных продуктов класса </a:t>
            </a:r>
            <a:r>
              <a:rPr lang="en-US" sz="1400" dirty="0"/>
              <a:t>LMS (</a:t>
            </a:r>
            <a:r>
              <a:rPr lang="ru-RU" sz="1400" dirty="0"/>
              <a:t>систем управления обучением</a:t>
            </a:r>
            <a:r>
              <a:rPr lang="en-US" sz="1400" dirty="0"/>
              <a:t>)</a:t>
            </a:r>
            <a:endParaRPr lang="ru-RU" sz="1400" dirty="0"/>
          </a:p>
          <a:p>
            <a:pPr marL="728663" lvl="1" indent="-385763" algn="just">
              <a:buFont typeface="Wingdings" pitchFamily="2" charset="2"/>
              <a:buChar char="§"/>
            </a:pPr>
            <a:r>
              <a:rPr lang="ru-RU" sz="1400" dirty="0"/>
              <a:t>как инструмента создания различных типов цифровых образовательных ресурсов</a:t>
            </a:r>
          </a:p>
          <a:p>
            <a:pPr marL="728663" lvl="1" indent="-385763" algn="just">
              <a:buFont typeface="Wingdings" pitchFamily="2" charset="2"/>
              <a:buChar char="§"/>
            </a:pPr>
            <a:r>
              <a:rPr lang="ru-RU" sz="1400" dirty="0"/>
              <a:t>как инструмента организации учебной деятельности в цифровой среде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C03D60-3F30-7F43-A0DC-ED49C2A8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55A015A-2745-5241-B499-5E2D506CC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7F7F7F"/>
                </a:solidFill>
              </a:rPr>
              <a:t>3</a:t>
            </a:r>
            <a:r>
              <a:rPr lang="en-US" altLang="ru-RU" sz="1000" b="1" dirty="0">
                <a:solidFill>
                  <a:srgbClr val="7F7F7F"/>
                </a:solidFill>
              </a:rPr>
              <a:t>0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– </a:t>
            </a:r>
            <a:r>
              <a:rPr lang="en-US" altLang="ru-RU" sz="1000" b="1" dirty="0">
                <a:solidFill>
                  <a:srgbClr val="7F7F7F"/>
                </a:solidFill>
              </a:rPr>
              <a:t>31</a:t>
            </a:r>
            <a:r>
              <a:rPr lang="ru-RU" altLang="ru-RU" sz="1000" b="1" dirty="0">
                <a:solidFill>
                  <a:srgbClr val="7F7F7F"/>
                </a:solidFill>
              </a:rPr>
              <a:t> января 2024 года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9CA220-F204-5E49-8CBD-EA9D72C7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7F7F7F"/>
                </a:solidFill>
              </a:rPr>
              <a:t>XX</a:t>
            </a:r>
            <a:r>
              <a:rPr lang="en-US" altLang="ru-RU" sz="800" b="1">
                <a:solidFill>
                  <a:srgbClr val="7F7F7F"/>
                </a:solidFill>
              </a:rPr>
              <a:t>IV</a:t>
            </a:r>
            <a:r>
              <a:rPr lang="ru-RU" altLang="ru-RU" sz="800" b="1">
                <a:solidFill>
                  <a:srgbClr val="7F7F7F"/>
                </a:solidFill>
              </a:rPr>
              <a:t> международная научно-практическая конференция</a:t>
            </a:r>
            <a:br>
              <a:rPr lang="ru-RU" altLang="ru-RU" sz="800" b="1">
                <a:solidFill>
                  <a:srgbClr val="7F7F7F"/>
                </a:solidFill>
              </a:rPr>
            </a:br>
            <a:r>
              <a:rPr lang="ru-RU" altLang="ru-RU" sz="900" b="1">
                <a:solidFill>
                  <a:srgbClr val="7F7F7F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688465"/>
      </p:ext>
    </p:extLst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1210</Words>
  <Application>Microsoft Macintosh PowerPoint</Application>
  <PresentationFormat>Произвольный</PresentationFormat>
  <Paragraphs>122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4_Оформление по умолчанию</vt:lpstr>
      <vt:lpstr>Взаимодействие фирмы «1С» с педагогическими вузами и факультетами университетов в условиях цифровизации образования</vt:lpstr>
      <vt:lpstr>Взаимодействие фирмы «1С»  с системой общего образования</vt:lpstr>
      <vt:lpstr>Деятельность «1С»  в сфере образования сегодня</vt:lpstr>
      <vt:lpstr>Образовательные ресурсы  для педагогов и школьников</vt:lpstr>
      <vt:lpstr>Типы электронных ресурсов  в составе цифровых библиотек  «1С:Урок» и «1С:Образование»</vt:lpstr>
      <vt:lpstr>«1С:Образование»:  универсальная среда для управления учебным процессом </vt:lpstr>
      <vt:lpstr>Бесплатные онлайн-мероприятия  для педагогов и студентов</vt:lpstr>
      <vt:lpstr>Обучающие курсы  по цифровой дидактике для педагогов и студентов </vt:lpstr>
      <vt:lpstr>Возможные направления  сотрудничества  с педагогическими вузами  и факультетами университетов</vt:lpstr>
      <vt:lpstr>Примеры сотрудничества</vt:lpstr>
      <vt:lpstr>Совместный проект  с вузом по разработке  технологических карт уроков</vt:lpstr>
      <vt:lpstr>Алгоритм взаимодействия</vt:lpstr>
      <vt:lpstr>В планах: летняя школа – 2024 </vt:lpstr>
      <vt:lpstr>Контактная информация</vt:lpstr>
      <vt:lpstr>СПАСИБО 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Microsoft Office User</cp:lastModifiedBy>
  <cp:revision>135</cp:revision>
  <dcterms:created xsi:type="dcterms:W3CDTF">2020-11-11T06:55:55Z</dcterms:created>
  <dcterms:modified xsi:type="dcterms:W3CDTF">2024-01-25T15:33:46Z</dcterms:modified>
</cp:coreProperties>
</file>